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47"/>
  </p:notesMasterIdLst>
  <p:sldIdLst>
    <p:sldId id="256" r:id="rId2"/>
    <p:sldId id="406" r:id="rId3"/>
    <p:sldId id="306" r:id="rId4"/>
    <p:sldId id="307" r:id="rId5"/>
    <p:sldId id="308" r:id="rId6"/>
    <p:sldId id="398" r:id="rId7"/>
    <p:sldId id="371" r:id="rId8"/>
    <p:sldId id="372" r:id="rId9"/>
    <p:sldId id="361" r:id="rId10"/>
    <p:sldId id="365" r:id="rId11"/>
    <p:sldId id="364" r:id="rId12"/>
    <p:sldId id="391" r:id="rId13"/>
    <p:sldId id="399" r:id="rId14"/>
    <p:sldId id="400" r:id="rId15"/>
    <p:sldId id="358" r:id="rId16"/>
    <p:sldId id="359" r:id="rId17"/>
    <p:sldId id="360" r:id="rId18"/>
    <p:sldId id="362" r:id="rId19"/>
    <p:sldId id="370" r:id="rId20"/>
    <p:sldId id="392" r:id="rId21"/>
    <p:sldId id="363" r:id="rId22"/>
    <p:sldId id="401" r:id="rId23"/>
    <p:sldId id="402" r:id="rId24"/>
    <p:sldId id="393" r:id="rId25"/>
    <p:sldId id="376" r:id="rId26"/>
    <p:sldId id="403" r:id="rId27"/>
    <p:sldId id="257" r:id="rId28"/>
    <p:sldId id="258" r:id="rId29"/>
    <p:sldId id="261" r:id="rId30"/>
    <p:sldId id="395" r:id="rId31"/>
    <p:sldId id="396" r:id="rId32"/>
    <p:sldId id="397" r:id="rId33"/>
    <p:sldId id="394" r:id="rId34"/>
    <p:sldId id="367" r:id="rId35"/>
    <p:sldId id="368" r:id="rId36"/>
    <p:sldId id="375" r:id="rId37"/>
    <p:sldId id="345" r:id="rId38"/>
    <p:sldId id="373" r:id="rId39"/>
    <p:sldId id="366" r:id="rId40"/>
    <p:sldId id="377" r:id="rId41"/>
    <p:sldId id="404" r:id="rId42"/>
    <p:sldId id="265" r:id="rId43"/>
    <p:sldId id="285" r:id="rId44"/>
    <p:sldId id="405" r:id="rId45"/>
    <p:sldId id="286"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8132" autoAdjust="0"/>
  </p:normalViewPr>
  <p:slideViewPr>
    <p:cSldViewPr snapToGrid="0">
      <p:cViewPr varScale="1">
        <p:scale>
          <a:sx n="75" d="100"/>
          <a:sy n="75" d="100"/>
        </p:scale>
        <p:origin x="78" y="3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8E4A2C78-AD49-468F-B6FD-B25A02CF0113}"/>
    <pc:docChg chg="modSld sldOrd">
      <pc:chgData name="Johnson, Chad" userId="29e26967-ee32-4210-a1e6-19e5305e9c5f" providerId="ADAL" clId="{8E4A2C78-AD49-468F-B6FD-B25A02CF0113}" dt="2022-09-26T16:14:50.762" v="228" actId="20577"/>
      <pc:docMkLst>
        <pc:docMk/>
      </pc:docMkLst>
      <pc:sldChg chg="ord">
        <pc:chgData name="Johnson, Chad" userId="29e26967-ee32-4210-a1e6-19e5305e9c5f" providerId="ADAL" clId="{8E4A2C78-AD49-468F-B6FD-B25A02CF0113}" dt="2022-09-26T16:10:21.549" v="1"/>
        <pc:sldMkLst>
          <pc:docMk/>
          <pc:sldMk cId="1006773340" sldId="358"/>
        </pc:sldMkLst>
      </pc:sldChg>
      <pc:sldChg chg="modSp mod">
        <pc:chgData name="Johnson, Chad" userId="29e26967-ee32-4210-a1e6-19e5305e9c5f" providerId="ADAL" clId="{8E4A2C78-AD49-468F-B6FD-B25A02CF0113}" dt="2022-09-26T16:14:50.762" v="228" actId="20577"/>
        <pc:sldMkLst>
          <pc:docMk/>
          <pc:sldMk cId="2506225681" sldId="393"/>
        </pc:sldMkLst>
        <pc:spChg chg="mod">
          <ac:chgData name="Johnson, Chad" userId="29e26967-ee32-4210-a1e6-19e5305e9c5f" providerId="ADAL" clId="{8E4A2C78-AD49-468F-B6FD-B25A02CF0113}" dt="2022-09-26T16:12:15.047" v="8" actId="20577"/>
          <ac:spMkLst>
            <pc:docMk/>
            <pc:sldMk cId="2506225681" sldId="393"/>
            <ac:spMk id="2" creationId="{7BD61478-E266-C793-02F7-1AD05B9E18CD}"/>
          </ac:spMkLst>
        </pc:spChg>
        <pc:spChg chg="mod">
          <ac:chgData name="Johnson, Chad" userId="29e26967-ee32-4210-a1e6-19e5305e9c5f" providerId="ADAL" clId="{8E4A2C78-AD49-468F-B6FD-B25A02CF0113}" dt="2022-09-26T16:14:50.762" v="228" actId="20577"/>
          <ac:spMkLst>
            <pc:docMk/>
            <pc:sldMk cId="2506225681" sldId="393"/>
            <ac:spMk id="16" creationId="{1D9FBBAC-7159-FB8B-5A0E-8B68CD2EBF9A}"/>
          </ac:spMkLst>
        </pc:spChg>
      </pc:sldChg>
    </pc:docChg>
  </pc:docChgLst>
  <pc:docChgLst>
    <pc:chgData name="Johnson, Chad" userId="29e26967-ee32-4210-a1e6-19e5305e9c5f" providerId="ADAL" clId="{F69BFDAB-E1C3-4111-9E3A-9E8EEB447468}"/>
    <pc:docChg chg="modSld">
      <pc:chgData name="Johnson, Chad" userId="29e26967-ee32-4210-a1e6-19e5305e9c5f" providerId="ADAL" clId="{F69BFDAB-E1C3-4111-9E3A-9E8EEB447468}" dt="2021-01-13T21:36:56.634" v="10" actId="20577"/>
      <pc:docMkLst>
        <pc:docMk/>
      </pc:docMkLst>
      <pc:sldChg chg="modSp mod">
        <pc:chgData name="Johnson, Chad" userId="29e26967-ee32-4210-a1e6-19e5305e9c5f" providerId="ADAL" clId="{F69BFDAB-E1C3-4111-9E3A-9E8EEB447468}" dt="2021-01-13T21:36:56.634" v="10" actId="20577"/>
        <pc:sldMkLst>
          <pc:docMk/>
          <pc:sldMk cId="2051058274" sldId="256"/>
        </pc:sldMkLst>
        <pc:spChg chg="mod">
          <ac:chgData name="Johnson, Chad" userId="29e26967-ee32-4210-a1e6-19e5305e9c5f" providerId="ADAL" clId="{F69BFDAB-E1C3-4111-9E3A-9E8EEB447468}" dt="2021-01-13T21:36:56.634" v="10" actId="20577"/>
          <ac:spMkLst>
            <pc:docMk/>
            <pc:sldMk cId="2051058274" sldId="256"/>
            <ac:spMk id="2" creationId="{BE6A06DF-F722-4988-BC89-851B8C82FDE0}"/>
          </ac:spMkLst>
        </pc:spChg>
        <pc:spChg chg="mod">
          <ac:chgData name="Johnson, Chad" userId="29e26967-ee32-4210-a1e6-19e5305e9c5f" providerId="ADAL" clId="{F69BFDAB-E1C3-4111-9E3A-9E8EEB447468}" dt="2021-01-13T21:36:49.514" v="6" actId="20577"/>
          <ac:spMkLst>
            <pc:docMk/>
            <pc:sldMk cId="2051058274" sldId="256"/>
            <ac:spMk id="3" creationId="{82E07F94-A1B7-4386-B249-3F37A122247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DBB383-AB55-422E-9796-FC6EAF2E9C7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5D2BA459-DF22-48A7-ADE2-5BAEA46E4F89}">
      <dgm:prSet phldrT="[Text]" custT="1"/>
      <dgm:spPr/>
      <dgm:t>
        <a:bodyPr/>
        <a:lstStyle/>
        <a:p>
          <a:r>
            <a:rPr lang="en-US" sz="1400" dirty="0"/>
            <a:t>Discrimination</a:t>
          </a:r>
        </a:p>
      </dgm:t>
    </dgm:pt>
    <dgm:pt modelId="{260C8EDD-21E2-4F1A-8703-7B76006D1017}" type="parTrans" cxnId="{E8C1F417-D978-4800-932A-F9DCF4FC2265}">
      <dgm:prSet/>
      <dgm:spPr/>
      <dgm:t>
        <a:bodyPr/>
        <a:lstStyle/>
        <a:p>
          <a:endParaRPr lang="en-US"/>
        </a:p>
      </dgm:t>
    </dgm:pt>
    <dgm:pt modelId="{90D29992-07A3-4449-8C1A-C0B45D37B922}" type="sibTrans" cxnId="{E8C1F417-D978-4800-932A-F9DCF4FC2265}">
      <dgm:prSet/>
      <dgm:spPr/>
      <dgm:t>
        <a:bodyPr/>
        <a:lstStyle/>
        <a:p>
          <a:endParaRPr lang="en-US"/>
        </a:p>
      </dgm:t>
    </dgm:pt>
    <dgm:pt modelId="{A972D32A-A90B-4F6A-9CFF-B53CFBF190B9}">
      <dgm:prSet phldrT="[Text]" custT="1"/>
      <dgm:spPr/>
      <dgm:t>
        <a:bodyPr/>
        <a:lstStyle/>
        <a:p>
          <a:r>
            <a:rPr lang="en-US" sz="1400" dirty="0"/>
            <a:t>Predictive analytics, or breach of confidentiality used to defame or demean individuals.</a:t>
          </a:r>
        </a:p>
      </dgm:t>
    </dgm:pt>
    <dgm:pt modelId="{7A7D4531-C69D-45D5-A015-97602DDA34B7}" type="parTrans" cxnId="{A706A13E-BC34-4AAF-8617-FD3096760EC9}">
      <dgm:prSet/>
      <dgm:spPr/>
      <dgm:t>
        <a:bodyPr/>
        <a:lstStyle/>
        <a:p>
          <a:endParaRPr lang="en-US"/>
        </a:p>
      </dgm:t>
    </dgm:pt>
    <dgm:pt modelId="{CE6E0C8A-29EE-4268-8B6C-593AC9A8B72C}" type="sibTrans" cxnId="{A706A13E-BC34-4AAF-8617-FD3096760EC9}">
      <dgm:prSet/>
      <dgm:spPr/>
      <dgm:t>
        <a:bodyPr/>
        <a:lstStyle/>
        <a:p>
          <a:endParaRPr lang="en-US"/>
        </a:p>
      </dgm:t>
    </dgm:pt>
    <dgm:pt modelId="{D35C7E05-755D-43B8-BD6F-44C3796F20F4}">
      <dgm:prSet phldrT="[Text]" custT="1"/>
      <dgm:spPr/>
      <dgm:t>
        <a:bodyPr/>
        <a:lstStyle/>
        <a:p>
          <a:r>
            <a:rPr lang="en-US" sz="1400" dirty="0"/>
            <a:t>Identity Theft</a:t>
          </a:r>
        </a:p>
      </dgm:t>
    </dgm:pt>
    <dgm:pt modelId="{75D2455D-78B5-472D-A928-0C82CE488179}" type="parTrans" cxnId="{C89A9A7D-1AF8-4805-8A78-1E294AEAEE38}">
      <dgm:prSet/>
      <dgm:spPr/>
      <dgm:t>
        <a:bodyPr/>
        <a:lstStyle/>
        <a:p>
          <a:endParaRPr lang="en-US"/>
        </a:p>
      </dgm:t>
    </dgm:pt>
    <dgm:pt modelId="{AF07C499-6707-4636-836A-A13C7E586CCE}" type="sibTrans" cxnId="{C89A9A7D-1AF8-4805-8A78-1E294AEAEE38}">
      <dgm:prSet/>
      <dgm:spPr/>
      <dgm:t>
        <a:bodyPr/>
        <a:lstStyle/>
        <a:p>
          <a:endParaRPr lang="en-US"/>
        </a:p>
      </dgm:t>
    </dgm:pt>
    <dgm:pt modelId="{A001D19D-794A-42D7-AC31-C0A76BC03314}">
      <dgm:prSet phldrT="[Text]" custT="1"/>
      <dgm:spPr/>
      <dgm:t>
        <a:bodyPr/>
        <a:lstStyle/>
        <a:p>
          <a:r>
            <a:rPr lang="en-US" sz="1400" dirty="0"/>
            <a:t>Exposure of personal information leading to financial losses or loss of public trust.</a:t>
          </a:r>
        </a:p>
      </dgm:t>
    </dgm:pt>
    <dgm:pt modelId="{DDB97726-EDED-411B-A5FE-FF9224BB4137}" type="parTrans" cxnId="{DFA9A096-5E43-4AEE-97B7-0FC40B4141DD}">
      <dgm:prSet/>
      <dgm:spPr/>
      <dgm:t>
        <a:bodyPr/>
        <a:lstStyle/>
        <a:p>
          <a:endParaRPr lang="en-US"/>
        </a:p>
      </dgm:t>
    </dgm:pt>
    <dgm:pt modelId="{BA9B13A8-72E7-4904-9093-93DE7E40BD10}" type="sibTrans" cxnId="{DFA9A096-5E43-4AEE-97B7-0FC40B4141DD}">
      <dgm:prSet/>
      <dgm:spPr/>
      <dgm:t>
        <a:bodyPr/>
        <a:lstStyle/>
        <a:p>
          <a:endParaRPr lang="en-US"/>
        </a:p>
      </dgm:t>
    </dgm:pt>
    <dgm:pt modelId="{E57557E3-5335-4A2E-ACF2-EBE9D47F59E6}">
      <dgm:prSet phldrT="[Text]" custT="1"/>
      <dgm:spPr/>
      <dgm:t>
        <a:bodyPr/>
        <a:lstStyle/>
        <a:p>
          <a:r>
            <a:rPr lang="en-US" sz="1400" dirty="0"/>
            <a:t>Loss of Anonymity</a:t>
          </a:r>
        </a:p>
      </dgm:t>
    </dgm:pt>
    <dgm:pt modelId="{EEE8C520-933A-4D69-9E93-463343425AE4}" type="parTrans" cxnId="{57745959-9766-4B99-9F88-DC6F163538E8}">
      <dgm:prSet/>
      <dgm:spPr/>
      <dgm:t>
        <a:bodyPr/>
        <a:lstStyle/>
        <a:p>
          <a:endParaRPr lang="en-US"/>
        </a:p>
      </dgm:t>
    </dgm:pt>
    <dgm:pt modelId="{03FDA2B8-E1AC-45A0-8A78-E3960CD5AE01}" type="sibTrans" cxnId="{57745959-9766-4B99-9F88-DC6F163538E8}">
      <dgm:prSet/>
      <dgm:spPr/>
      <dgm:t>
        <a:bodyPr/>
        <a:lstStyle/>
        <a:p>
          <a:endParaRPr lang="en-US"/>
        </a:p>
      </dgm:t>
    </dgm:pt>
    <dgm:pt modelId="{21557D6E-A1F7-4C1A-B935-B82F1616F185}">
      <dgm:prSet phldrT="[Text]" custT="1"/>
      <dgm:spPr/>
      <dgm:t>
        <a:bodyPr/>
        <a:lstStyle/>
        <a:p>
          <a:r>
            <a:rPr lang="en-US" sz="1400" dirty="0"/>
            <a:t>Exposure of data leads to re-identification or provided the basis for disambiguation.</a:t>
          </a:r>
        </a:p>
      </dgm:t>
    </dgm:pt>
    <dgm:pt modelId="{D950659A-CEDD-443F-B4BD-0D9680553742}" type="parTrans" cxnId="{4A3B0DA1-40E0-4894-B019-BAD4BBE0D59B}">
      <dgm:prSet/>
      <dgm:spPr/>
      <dgm:t>
        <a:bodyPr/>
        <a:lstStyle/>
        <a:p>
          <a:endParaRPr lang="en-US"/>
        </a:p>
      </dgm:t>
    </dgm:pt>
    <dgm:pt modelId="{5B74EDB1-2DEA-4220-9F5D-5280B8DEE79C}" type="sibTrans" cxnId="{4A3B0DA1-40E0-4894-B019-BAD4BBE0D59B}">
      <dgm:prSet/>
      <dgm:spPr/>
      <dgm:t>
        <a:bodyPr/>
        <a:lstStyle/>
        <a:p>
          <a:endParaRPr lang="en-US"/>
        </a:p>
      </dgm:t>
    </dgm:pt>
    <dgm:pt modelId="{A1C807FE-E289-43DA-929B-A1737A236B48}">
      <dgm:prSet phldrT="[Text]" custT="1"/>
      <dgm:spPr/>
      <dgm:t>
        <a:bodyPr/>
        <a:lstStyle/>
        <a:p>
          <a:r>
            <a:rPr lang="en-US" sz="1400" dirty="0"/>
            <a:t>Sovereign Exemptions</a:t>
          </a:r>
        </a:p>
      </dgm:t>
    </dgm:pt>
    <dgm:pt modelId="{FD97D6EC-11ED-4D49-AE7C-A7F04221E2A3}" type="parTrans" cxnId="{91A352A8-0374-48BF-B118-80E3FECA53F8}">
      <dgm:prSet/>
      <dgm:spPr/>
      <dgm:t>
        <a:bodyPr/>
        <a:lstStyle/>
        <a:p>
          <a:endParaRPr lang="en-US"/>
        </a:p>
      </dgm:t>
    </dgm:pt>
    <dgm:pt modelId="{338A57D5-B9F7-47E4-B430-F263E8C7B7E6}" type="sibTrans" cxnId="{91A352A8-0374-48BF-B118-80E3FECA53F8}">
      <dgm:prSet/>
      <dgm:spPr/>
      <dgm:t>
        <a:bodyPr/>
        <a:lstStyle/>
        <a:p>
          <a:endParaRPr lang="en-US"/>
        </a:p>
      </dgm:t>
    </dgm:pt>
    <dgm:pt modelId="{55B5BC1B-4179-4564-ACCD-7923F0C3DECB}">
      <dgm:prSet phldrT="[Text]" custT="1"/>
      <dgm:spPr/>
      <dgm:t>
        <a:bodyPr/>
        <a:lstStyle/>
        <a:p>
          <a:r>
            <a:rPr lang="en-US" sz="1400" dirty="0"/>
            <a:t>Government agencies collecting data with impunity, without governing law or public knowledge.</a:t>
          </a:r>
        </a:p>
      </dgm:t>
    </dgm:pt>
    <dgm:pt modelId="{BC3FFC71-8132-41BD-9457-36B8F941FCBA}" type="sibTrans" cxnId="{A12AAA37-ECB3-43D5-AE90-B0E54AA7570F}">
      <dgm:prSet/>
      <dgm:spPr/>
      <dgm:t>
        <a:bodyPr/>
        <a:lstStyle/>
        <a:p>
          <a:endParaRPr lang="en-US"/>
        </a:p>
      </dgm:t>
    </dgm:pt>
    <dgm:pt modelId="{93C2FB6F-E54F-44CC-BE50-658913ABC06F}" type="parTrans" cxnId="{A12AAA37-ECB3-43D5-AE90-B0E54AA7570F}">
      <dgm:prSet/>
      <dgm:spPr/>
      <dgm:t>
        <a:bodyPr/>
        <a:lstStyle/>
        <a:p>
          <a:endParaRPr lang="en-US"/>
        </a:p>
      </dgm:t>
    </dgm:pt>
    <dgm:pt modelId="{39FB8E64-9C09-46FA-B8C2-75EC88831A26}">
      <dgm:prSet phldrT="[Text]" custT="1"/>
      <dgm:spPr/>
      <dgm:t>
        <a:bodyPr/>
        <a:lstStyle/>
        <a:p>
          <a:r>
            <a:rPr lang="en-US" sz="1400" dirty="0"/>
            <a:t>Data Brokerage</a:t>
          </a:r>
        </a:p>
      </dgm:t>
    </dgm:pt>
    <dgm:pt modelId="{45FAA2B2-BFFE-429F-857D-D6C4EF1A388D}" type="parTrans" cxnId="{6B8CACB0-466F-419E-9E4F-E88A2610F18C}">
      <dgm:prSet/>
      <dgm:spPr/>
      <dgm:t>
        <a:bodyPr/>
        <a:lstStyle/>
        <a:p>
          <a:endParaRPr lang="en-US"/>
        </a:p>
      </dgm:t>
    </dgm:pt>
    <dgm:pt modelId="{247D3F9B-DE15-4D17-8C2E-0252273DB310}" type="sibTrans" cxnId="{6B8CACB0-466F-419E-9E4F-E88A2610F18C}">
      <dgm:prSet/>
      <dgm:spPr/>
      <dgm:t>
        <a:bodyPr/>
        <a:lstStyle/>
        <a:p>
          <a:endParaRPr lang="en-US"/>
        </a:p>
      </dgm:t>
    </dgm:pt>
    <dgm:pt modelId="{ADC88C6D-30C6-47B2-945B-28074B86D115}">
      <dgm:prSet phldrT="[Text]" custT="1"/>
      <dgm:spPr/>
      <dgm:t>
        <a:bodyPr/>
        <a:lstStyle/>
        <a:p>
          <a:r>
            <a:rPr lang="en-US" sz="1400" dirty="0"/>
            <a:t>Big data markets engaged in selling data that is outdated, inaccurate, and/or unprotected.</a:t>
          </a:r>
        </a:p>
      </dgm:t>
    </dgm:pt>
    <dgm:pt modelId="{CD194ECE-D2CA-4C71-96B5-8253A8A98FDA}" type="parTrans" cxnId="{4158A486-C16B-4F19-9B63-C2797163A16E}">
      <dgm:prSet/>
      <dgm:spPr/>
      <dgm:t>
        <a:bodyPr/>
        <a:lstStyle/>
        <a:p>
          <a:endParaRPr lang="en-US"/>
        </a:p>
      </dgm:t>
    </dgm:pt>
    <dgm:pt modelId="{35159607-1CAD-4AD7-88F3-A02839CC36CE}" type="sibTrans" cxnId="{4158A486-C16B-4F19-9B63-C2797163A16E}">
      <dgm:prSet/>
      <dgm:spPr/>
      <dgm:t>
        <a:bodyPr/>
        <a:lstStyle/>
        <a:p>
          <a:endParaRPr lang="en-US"/>
        </a:p>
      </dgm:t>
    </dgm:pt>
    <dgm:pt modelId="{54181C09-6C31-4585-B68D-E3C187A2CB1B}">
      <dgm:prSet phldrT="[Text]" custT="1"/>
      <dgm:spPr/>
      <dgm:t>
        <a:bodyPr/>
        <a:lstStyle/>
        <a:p>
          <a:r>
            <a:rPr lang="en-US" sz="1400" dirty="0"/>
            <a:t>Misinterpretation</a:t>
          </a:r>
        </a:p>
      </dgm:t>
    </dgm:pt>
    <dgm:pt modelId="{57E5746A-00A4-4FE7-988B-F9C791C101BB}" type="parTrans" cxnId="{668BAA1D-9115-4AB0-99EA-C78D81E4FAB0}">
      <dgm:prSet/>
      <dgm:spPr/>
      <dgm:t>
        <a:bodyPr/>
        <a:lstStyle/>
        <a:p>
          <a:endParaRPr lang="en-US"/>
        </a:p>
      </dgm:t>
    </dgm:pt>
    <dgm:pt modelId="{E60267E9-2F31-4D95-B086-9C17FB5CCF52}" type="sibTrans" cxnId="{668BAA1D-9115-4AB0-99EA-C78D81E4FAB0}">
      <dgm:prSet/>
      <dgm:spPr/>
      <dgm:t>
        <a:bodyPr/>
        <a:lstStyle/>
        <a:p>
          <a:endParaRPr lang="en-US"/>
        </a:p>
      </dgm:t>
    </dgm:pt>
    <dgm:pt modelId="{58D27CAC-1ED6-4134-BFD8-F630C3219435}">
      <dgm:prSet phldrT="[Text]" custT="1"/>
      <dgm:spPr/>
      <dgm:t>
        <a:bodyPr/>
        <a:lstStyle/>
        <a:p>
          <a:r>
            <a:rPr lang="en-US" sz="1400" dirty="0"/>
            <a:t>Utilizing data with faulty methodologies or where the integrity has not been preserved. Collecting MORE data instead of high-quality data.</a:t>
          </a:r>
        </a:p>
      </dgm:t>
    </dgm:pt>
    <dgm:pt modelId="{3491A4B7-3323-41B5-981A-8A22E4492A61}" type="parTrans" cxnId="{14593DF2-23C5-48E9-A1B4-6885E0ABB78F}">
      <dgm:prSet/>
      <dgm:spPr/>
      <dgm:t>
        <a:bodyPr/>
        <a:lstStyle/>
        <a:p>
          <a:endParaRPr lang="en-US"/>
        </a:p>
      </dgm:t>
    </dgm:pt>
    <dgm:pt modelId="{A5D817D9-FAD9-4E9F-AA80-B297B0A9F5DB}" type="sibTrans" cxnId="{14593DF2-23C5-48E9-A1B4-6885E0ABB78F}">
      <dgm:prSet/>
      <dgm:spPr/>
      <dgm:t>
        <a:bodyPr/>
        <a:lstStyle/>
        <a:p>
          <a:endParaRPr lang="en-US"/>
        </a:p>
      </dgm:t>
    </dgm:pt>
    <dgm:pt modelId="{22185576-5554-41E0-8F3A-5C7129AEA283}" type="pres">
      <dgm:prSet presAssocID="{51DBB383-AB55-422E-9796-FC6EAF2E9C77}" presName="cycle" presStyleCnt="0">
        <dgm:presLayoutVars>
          <dgm:dir/>
          <dgm:resizeHandles val="exact"/>
        </dgm:presLayoutVars>
      </dgm:prSet>
      <dgm:spPr/>
    </dgm:pt>
    <dgm:pt modelId="{ECC50425-D41C-4B37-818E-B01EDA2C77FF}" type="pres">
      <dgm:prSet presAssocID="{5D2BA459-DF22-48A7-ADE2-5BAEA46E4F89}" presName="dummy" presStyleCnt="0"/>
      <dgm:spPr/>
    </dgm:pt>
    <dgm:pt modelId="{5222D710-3089-4348-98AC-054728FAD995}" type="pres">
      <dgm:prSet presAssocID="{5D2BA459-DF22-48A7-ADE2-5BAEA46E4F89}" presName="node" presStyleLbl="revTx" presStyleIdx="0" presStyleCnt="6" custScaleX="156329" custRadScaleRad="94161" custRadScaleInc="11864">
        <dgm:presLayoutVars>
          <dgm:bulletEnabled val="1"/>
        </dgm:presLayoutVars>
      </dgm:prSet>
      <dgm:spPr/>
    </dgm:pt>
    <dgm:pt modelId="{C0A5FDBC-941E-43FF-A654-2408C28F6C2A}" type="pres">
      <dgm:prSet presAssocID="{90D29992-07A3-4449-8C1A-C0B45D37B922}" presName="sibTrans" presStyleLbl="node1" presStyleIdx="0" presStyleCnt="6"/>
      <dgm:spPr/>
    </dgm:pt>
    <dgm:pt modelId="{A90E8B73-9F89-410B-9A26-411B802D4DA5}" type="pres">
      <dgm:prSet presAssocID="{D35C7E05-755D-43B8-BD6F-44C3796F20F4}" presName="dummy" presStyleCnt="0"/>
      <dgm:spPr/>
    </dgm:pt>
    <dgm:pt modelId="{F20F1B37-39F2-4487-B7D3-5CEB7A65E260}" type="pres">
      <dgm:prSet presAssocID="{D35C7E05-755D-43B8-BD6F-44C3796F20F4}" presName="node" presStyleLbl="revTx" presStyleIdx="1" presStyleCnt="6" custScaleX="148588">
        <dgm:presLayoutVars>
          <dgm:bulletEnabled val="1"/>
        </dgm:presLayoutVars>
      </dgm:prSet>
      <dgm:spPr/>
    </dgm:pt>
    <dgm:pt modelId="{6A66D701-7B35-49E2-B539-7F0513714AB5}" type="pres">
      <dgm:prSet presAssocID="{AF07C499-6707-4636-836A-A13C7E586CCE}" presName="sibTrans" presStyleLbl="node1" presStyleIdx="1" presStyleCnt="6"/>
      <dgm:spPr/>
    </dgm:pt>
    <dgm:pt modelId="{B7F42DE0-6F7A-416C-8C36-BB6107C0C410}" type="pres">
      <dgm:prSet presAssocID="{E57557E3-5335-4A2E-ACF2-EBE9D47F59E6}" presName="dummy" presStyleCnt="0"/>
      <dgm:spPr/>
    </dgm:pt>
    <dgm:pt modelId="{39B359F7-4DCC-420A-B6F3-396EFAFA7E79}" type="pres">
      <dgm:prSet presAssocID="{E57557E3-5335-4A2E-ACF2-EBE9D47F59E6}" presName="node" presStyleLbl="revTx" presStyleIdx="2" presStyleCnt="6" custScaleX="155986" custRadScaleRad="100419" custRadScaleInc="-2057">
        <dgm:presLayoutVars>
          <dgm:bulletEnabled val="1"/>
        </dgm:presLayoutVars>
      </dgm:prSet>
      <dgm:spPr/>
    </dgm:pt>
    <dgm:pt modelId="{51A7D0DC-3568-4E3F-982C-7A85E81EEA3D}" type="pres">
      <dgm:prSet presAssocID="{03FDA2B8-E1AC-45A0-8A78-E3960CD5AE01}" presName="sibTrans" presStyleLbl="node1" presStyleIdx="2" presStyleCnt="6"/>
      <dgm:spPr/>
    </dgm:pt>
    <dgm:pt modelId="{DE89BA94-C1E0-4D56-9052-B115ABE3BC54}" type="pres">
      <dgm:prSet presAssocID="{A1C807FE-E289-43DA-929B-A1737A236B48}" presName="dummy" presStyleCnt="0"/>
      <dgm:spPr/>
    </dgm:pt>
    <dgm:pt modelId="{EF389934-5581-48CA-90BD-39BB2D363462}" type="pres">
      <dgm:prSet presAssocID="{A1C807FE-E289-43DA-929B-A1737A236B48}" presName="node" presStyleLbl="revTx" presStyleIdx="3" presStyleCnt="6" custScaleX="137129" custRadScaleRad="98562" custRadScaleInc="2420">
        <dgm:presLayoutVars>
          <dgm:bulletEnabled val="1"/>
        </dgm:presLayoutVars>
      </dgm:prSet>
      <dgm:spPr/>
    </dgm:pt>
    <dgm:pt modelId="{F77E4800-D19D-4CB0-92D5-9809A0EB3EE1}" type="pres">
      <dgm:prSet presAssocID="{338A57D5-B9F7-47E4-B430-F263E8C7B7E6}" presName="sibTrans" presStyleLbl="node1" presStyleIdx="3" presStyleCnt="6"/>
      <dgm:spPr/>
    </dgm:pt>
    <dgm:pt modelId="{E66C52BC-338A-4AB2-818A-5E9ADB8C8908}" type="pres">
      <dgm:prSet presAssocID="{39FB8E64-9C09-46FA-B8C2-75EC88831A26}" presName="dummy" presStyleCnt="0"/>
      <dgm:spPr/>
    </dgm:pt>
    <dgm:pt modelId="{D510E7EB-4792-47D9-BCC2-B425EDBAA438}" type="pres">
      <dgm:prSet presAssocID="{39FB8E64-9C09-46FA-B8C2-75EC88831A26}" presName="node" presStyleLbl="revTx" presStyleIdx="4" presStyleCnt="6" custScaleX="149897" custRadScaleRad="98751">
        <dgm:presLayoutVars>
          <dgm:bulletEnabled val="1"/>
        </dgm:presLayoutVars>
      </dgm:prSet>
      <dgm:spPr/>
    </dgm:pt>
    <dgm:pt modelId="{419473D6-DBB8-410C-925B-FA81FB7D6E82}" type="pres">
      <dgm:prSet presAssocID="{247D3F9B-DE15-4D17-8C2E-0252273DB310}" presName="sibTrans" presStyleLbl="node1" presStyleIdx="4" presStyleCnt="6"/>
      <dgm:spPr/>
    </dgm:pt>
    <dgm:pt modelId="{85F9219D-B60A-4D10-B28D-C080B22BC232}" type="pres">
      <dgm:prSet presAssocID="{54181C09-6C31-4585-B68D-E3C187A2CB1B}" presName="dummy" presStyleCnt="0"/>
      <dgm:spPr/>
    </dgm:pt>
    <dgm:pt modelId="{4E40342C-037F-4003-8852-F342A6BF125D}" type="pres">
      <dgm:prSet presAssocID="{54181C09-6C31-4585-B68D-E3C187A2CB1B}" presName="node" presStyleLbl="revTx" presStyleIdx="5" presStyleCnt="6" custScaleX="148240" custRadScaleRad="94562" custRadScaleInc="-6643">
        <dgm:presLayoutVars>
          <dgm:bulletEnabled val="1"/>
        </dgm:presLayoutVars>
      </dgm:prSet>
      <dgm:spPr/>
    </dgm:pt>
    <dgm:pt modelId="{F47ED5C1-28BD-4E3F-9190-736348984CFD}" type="pres">
      <dgm:prSet presAssocID="{E60267E9-2F31-4D95-B086-9C17FB5CCF52}" presName="sibTrans" presStyleLbl="node1" presStyleIdx="5" presStyleCnt="6"/>
      <dgm:spPr/>
    </dgm:pt>
  </dgm:ptLst>
  <dgm:cxnLst>
    <dgm:cxn modelId="{A84C8908-8B4F-4CD1-A1EF-DD942749AE03}" type="presOf" srcId="{51DBB383-AB55-422E-9796-FC6EAF2E9C77}" destId="{22185576-5554-41E0-8F3A-5C7129AEA283}" srcOrd="0" destOrd="0" presId="urn:microsoft.com/office/officeart/2005/8/layout/cycle1"/>
    <dgm:cxn modelId="{E8C1F417-D978-4800-932A-F9DCF4FC2265}" srcId="{51DBB383-AB55-422E-9796-FC6EAF2E9C77}" destId="{5D2BA459-DF22-48A7-ADE2-5BAEA46E4F89}" srcOrd="0" destOrd="0" parTransId="{260C8EDD-21E2-4F1A-8703-7B76006D1017}" sibTransId="{90D29992-07A3-4449-8C1A-C0B45D37B922}"/>
    <dgm:cxn modelId="{668BAA1D-9115-4AB0-99EA-C78D81E4FAB0}" srcId="{51DBB383-AB55-422E-9796-FC6EAF2E9C77}" destId="{54181C09-6C31-4585-B68D-E3C187A2CB1B}" srcOrd="5" destOrd="0" parTransId="{57E5746A-00A4-4FE7-988B-F9C791C101BB}" sibTransId="{E60267E9-2F31-4D95-B086-9C17FB5CCF52}"/>
    <dgm:cxn modelId="{389AC023-30DD-4C01-895B-F2D328BC644C}" type="presOf" srcId="{5D2BA459-DF22-48A7-ADE2-5BAEA46E4F89}" destId="{5222D710-3089-4348-98AC-054728FAD995}" srcOrd="0" destOrd="0" presId="urn:microsoft.com/office/officeart/2005/8/layout/cycle1"/>
    <dgm:cxn modelId="{A12AAA37-ECB3-43D5-AE90-B0E54AA7570F}" srcId="{A1C807FE-E289-43DA-929B-A1737A236B48}" destId="{55B5BC1B-4179-4564-ACCD-7923F0C3DECB}" srcOrd="0" destOrd="0" parTransId="{93C2FB6F-E54F-44CC-BE50-658913ABC06F}" sibTransId="{BC3FFC71-8132-41BD-9457-36B8F941FCBA}"/>
    <dgm:cxn modelId="{A706A13E-BC34-4AAF-8617-FD3096760EC9}" srcId="{5D2BA459-DF22-48A7-ADE2-5BAEA46E4F89}" destId="{A972D32A-A90B-4F6A-9CFF-B53CFBF190B9}" srcOrd="0" destOrd="0" parTransId="{7A7D4531-C69D-45D5-A015-97602DDA34B7}" sibTransId="{CE6E0C8A-29EE-4268-8B6C-593AC9A8B72C}"/>
    <dgm:cxn modelId="{80FDDE3E-A1FB-4B21-9B89-8F7E775E6CF9}" type="presOf" srcId="{247D3F9B-DE15-4D17-8C2E-0252273DB310}" destId="{419473D6-DBB8-410C-925B-FA81FB7D6E82}" srcOrd="0" destOrd="0" presId="urn:microsoft.com/office/officeart/2005/8/layout/cycle1"/>
    <dgm:cxn modelId="{B28C275F-B34F-4F0E-AF7D-AB1EC4A53407}" type="presOf" srcId="{E57557E3-5335-4A2E-ACF2-EBE9D47F59E6}" destId="{39B359F7-4DCC-420A-B6F3-396EFAFA7E79}" srcOrd="0" destOrd="0" presId="urn:microsoft.com/office/officeart/2005/8/layout/cycle1"/>
    <dgm:cxn modelId="{31852242-2A9C-4E90-8FD9-DAA0C6F351AE}" type="presOf" srcId="{A001D19D-794A-42D7-AC31-C0A76BC03314}" destId="{F20F1B37-39F2-4487-B7D3-5CEB7A65E260}" srcOrd="0" destOrd="1" presId="urn:microsoft.com/office/officeart/2005/8/layout/cycle1"/>
    <dgm:cxn modelId="{1FE96964-7AE8-4224-BBD0-7767B0E666DF}" type="presOf" srcId="{AF07C499-6707-4636-836A-A13C7E586CCE}" destId="{6A66D701-7B35-49E2-B539-7F0513714AB5}" srcOrd="0" destOrd="0" presId="urn:microsoft.com/office/officeart/2005/8/layout/cycle1"/>
    <dgm:cxn modelId="{50404A73-C862-4C6E-89A6-2E80A8E983B8}" type="presOf" srcId="{39FB8E64-9C09-46FA-B8C2-75EC88831A26}" destId="{D510E7EB-4792-47D9-BCC2-B425EDBAA438}" srcOrd="0" destOrd="0" presId="urn:microsoft.com/office/officeart/2005/8/layout/cycle1"/>
    <dgm:cxn modelId="{57745959-9766-4B99-9F88-DC6F163538E8}" srcId="{51DBB383-AB55-422E-9796-FC6EAF2E9C77}" destId="{E57557E3-5335-4A2E-ACF2-EBE9D47F59E6}" srcOrd="2" destOrd="0" parTransId="{EEE8C520-933A-4D69-9E93-463343425AE4}" sibTransId="{03FDA2B8-E1AC-45A0-8A78-E3960CD5AE01}"/>
    <dgm:cxn modelId="{C89A9A7D-1AF8-4805-8A78-1E294AEAEE38}" srcId="{51DBB383-AB55-422E-9796-FC6EAF2E9C77}" destId="{D35C7E05-755D-43B8-BD6F-44C3796F20F4}" srcOrd="1" destOrd="0" parTransId="{75D2455D-78B5-472D-A928-0C82CE488179}" sibTransId="{AF07C499-6707-4636-836A-A13C7E586CCE}"/>
    <dgm:cxn modelId="{E56EC385-4B9A-4908-8DE6-9374F6F34108}" type="presOf" srcId="{55B5BC1B-4179-4564-ACCD-7923F0C3DECB}" destId="{EF389934-5581-48CA-90BD-39BB2D363462}" srcOrd="0" destOrd="1" presId="urn:microsoft.com/office/officeart/2005/8/layout/cycle1"/>
    <dgm:cxn modelId="{4158A486-C16B-4F19-9B63-C2797163A16E}" srcId="{39FB8E64-9C09-46FA-B8C2-75EC88831A26}" destId="{ADC88C6D-30C6-47B2-945B-28074B86D115}" srcOrd="0" destOrd="0" parTransId="{CD194ECE-D2CA-4C71-96B5-8253A8A98FDA}" sibTransId="{35159607-1CAD-4AD7-88F3-A02839CC36CE}"/>
    <dgm:cxn modelId="{EC6D6893-96ED-4B66-AE3A-17B127F52782}" type="presOf" srcId="{21557D6E-A1F7-4C1A-B935-B82F1616F185}" destId="{39B359F7-4DCC-420A-B6F3-396EFAFA7E79}" srcOrd="0" destOrd="1" presId="urn:microsoft.com/office/officeart/2005/8/layout/cycle1"/>
    <dgm:cxn modelId="{DFA9A096-5E43-4AEE-97B7-0FC40B4141DD}" srcId="{D35C7E05-755D-43B8-BD6F-44C3796F20F4}" destId="{A001D19D-794A-42D7-AC31-C0A76BC03314}" srcOrd="0" destOrd="0" parTransId="{DDB97726-EDED-411B-A5FE-FF9224BB4137}" sibTransId="{BA9B13A8-72E7-4904-9093-93DE7E40BD10}"/>
    <dgm:cxn modelId="{F535049E-6A4F-4629-AEC3-807289D0CB3A}" type="presOf" srcId="{03FDA2B8-E1AC-45A0-8A78-E3960CD5AE01}" destId="{51A7D0DC-3568-4E3F-982C-7A85E81EEA3D}" srcOrd="0" destOrd="0" presId="urn:microsoft.com/office/officeart/2005/8/layout/cycle1"/>
    <dgm:cxn modelId="{4921B0A0-2251-4FF0-A973-590ABDF47B3D}" type="presOf" srcId="{D35C7E05-755D-43B8-BD6F-44C3796F20F4}" destId="{F20F1B37-39F2-4487-B7D3-5CEB7A65E260}" srcOrd="0" destOrd="0" presId="urn:microsoft.com/office/officeart/2005/8/layout/cycle1"/>
    <dgm:cxn modelId="{4A3B0DA1-40E0-4894-B019-BAD4BBE0D59B}" srcId="{E57557E3-5335-4A2E-ACF2-EBE9D47F59E6}" destId="{21557D6E-A1F7-4C1A-B935-B82F1616F185}" srcOrd="0" destOrd="0" parTransId="{D950659A-CEDD-443F-B4BD-0D9680553742}" sibTransId="{5B74EDB1-2DEA-4220-9F5D-5280B8DEE79C}"/>
    <dgm:cxn modelId="{0A1A87A7-D02C-4E0F-8BAC-5A7F223D500F}" type="presOf" srcId="{338A57D5-B9F7-47E4-B430-F263E8C7B7E6}" destId="{F77E4800-D19D-4CB0-92D5-9809A0EB3EE1}" srcOrd="0" destOrd="0" presId="urn:microsoft.com/office/officeart/2005/8/layout/cycle1"/>
    <dgm:cxn modelId="{91A352A8-0374-48BF-B118-80E3FECA53F8}" srcId="{51DBB383-AB55-422E-9796-FC6EAF2E9C77}" destId="{A1C807FE-E289-43DA-929B-A1737A236B48}" srcOrd="3" destOrd="0" parTransId="{FD97D6EC-11ED-4D49-AE7C-A7F04221E2A3}" sibTransId="{338A57D5-B9F7-47E4-B430-F263E8C7B7E6}"/>
    <dgm:cxn modelId="{DC63B3A9-E1B3-474E-BB9B-23179EEEFD37}" type="presOf" srcId="{58D27CAC-1ED6-4134-BFD8-F630C3219435}" destId="{4E40342C-037F-4003-8852-F342A6BF125D}" srcOrd="0" destOrd="1" presId="urn:microsoft.com/office/officeart/2005/8/layout/cycle1"/>
    <dgm:cxn modelId="{FCEA50AE-89FF-4E04-98F4-E10B190B4847}" type="presOf" srcId="{54181C09-6C31-4585-B68D-E3C187A2CB1B}" destId="{4E40342C-037F-4003-8852-F342A6BF125D}" srcOrd="0" destOrd="0" presId="urn:microsoft.com/office/officeart/2005/8/layout/cycle1"/>
    <dgm:cxn modelId="{6B8CACB0-466F-419E-9E4F-E88A2610F18C}" srcId="{51DBB383-AB55-422E-9796-FC6EAF2E9C77}" destId="{39FB8E64-9C09-46FA-B8C2-75EC88831A26}" srcOrd="4" destOrd="0" parTransId="{45FAA2B2-BFFE-429F-857D-D6C4EF1A388D}" sibTransId="{247D3F9B-DE15-4D17-8C2E-0252273DB310}"/>
    <dgm:cxn modelId="{71343BD0-0915-48A7-99FA-14C6224A1FEA}" type="presOf" srcId="{A972D32A-A90B-4F6A-9CFF-B53CFBF190B9}" destId="{5222D710-3089-4348-98AC-054728FAD995}" srcOrd="0" destOrd="1" presId="urn:microsoft.com/office/officeart/2005/8/layout/cycle1"/>
    <dgm:cxn modelId="{7686E5E2-1F86-4539-A93C-39811E9657E5}" type="presOf" srcId="{90D29992-07A3-4449-8C1A-C0B45D37B922}" destId="{C0A5FDBC-941E-43FF-A654-2408C28F6C2A}" srcOrd="0" destOrd="0" presId="urn:microsoft.com/office/officeart/2005/8/layout/cycle1"/>
    <dgm:cxn modelId="{8B55B1E3-9C46-4A7B-B3A9-7D6C46AF8CF5}" type="presOf" srcId="{ADC88C6D-30C6-47B2-945B-28074B86D115}" destId="{D510E7EB-4792-47D9-BCC2-B425EDBAA438}" srcOrd="0" destOrd="1" presId="urn:microsoft.com/office/officeart/2005/8/layout/cycle1"/>
    <dgm:cxn modelId="{22C71CE9-C46F-44DB-8546-2F11C4E0DFC1}" type="presOf" srcId="{E60267E9-2F31-4D95-B086-9C17FB5CCF52}" destId="{F47ED5C1-28BD-4E3F-9190-736348984CFD}" srcOrd="0" destOrd="0" presId="urn:microsoft.com/office/officeart/2005/8/layout/cycle1"/>
    <dgm:cxn modelId="{89BDA8EA-5184-4565-921E-7C28B337D045}" type="presOf" srcId="{A1C807FE-E289-43DA-929B-A1737A236B48}" destId="{EF389934-5581-48CA-90BD-39BB2D363462}" srcOrd="0" destOrd="0" presId="urn:microsoft.com/office/officeart/2005/8/layout/cycle1"/>
    <dgm:cxn modelId="{14593DF2-23C5-48E9-A1B4-6885E0ABB78F}" srcId="{54181C09-6C31-4585-B68D-E3C187A2CB1B}" destId="{58D27CAC-1ED6-4134-BFD8-F630C3219435}" srcOrd="0" destOrd="0" parTransId="{3491A4B7-3323-41B5-981A-8A22E4492A61}" sibTransId="{A5D817D9-FAD9-4E9F-AA80-B297B0A9F5DB}"/>
    <dgm:cxn modelId="{9051B70C-355F-40C4-9BB5-35A01B6E12BF}" type="presParOf" srcId="{22185576-5554-41E0-8F3A-5C7129AEA283}" destId="{ECC50425-D41C-4B37-818E-B01EDA2C77FF}" srcOrd="0" destOrd="0" presId="urn:microsoft.com/office/officeart/2005/8/layout/cycle1"/>
    <dgm:cxn modelId="{F5651098-9CFD-4B7A-913F-4E7374C8CA1C}" type="presParOf" srcId="{22185576-5554-41E0-8F3A-5C7129AEA283}" destId="{5222D710-3089-4348-98AC-054728FAD995}" srcOrd="1" destOrd="0" presId="urn:microsoft.com/office/officeart/2005/8/layout/cycle1"/>
    <dgm:cxn modelId="{97599E5A-6117-4910-8141-761B04C7FD47}" type="presParOf" srcId="{22185576-5554-41E0-8F3A-5C7129AEA283}" destId="{C0A5FDBC-941E-43FF-A654-2408C28F6C2A}" srcOrd="2" destOrd="0" presId="urn:microsoft.com/office/officeart/2005/8/layout/cycle1"/>
    <dgm:cxn modelId="{1FABEBB9-7991-4A95-8B58-2D89354772A3}" type="presParOf" srcId="{22185576-5554-41E0-8F3A-5C7129AEA283}" destId="{A90E8B73-9F89-410B-9A26-411B802D4DA5}" srcOrd="3" destOrd="0" presId="urn:microsoft.com/office/officeart/2005/8/layout/cycle1"/>
    <dgm:cxn modelId="{5DA5B269-F36A-4462-8555-1402C0F64EFE}" type="presParOf" srcId="{22185576-5554-41E0-8F3A-5C7129AEA283}" destId="{F20F1B37-39F2-4487-B7D3-5CEB7A65E260}" srcOrd="4" destOrd="0" presId="urn:microsoft.com/office/officeart/2005/8/layout/cycle1"/>
    <dgm:cxn modelId="{55DC9E7D-48A0-4ECF-AB2E-7EC6DE7C3D0A}" type="presParOf" srcId="{22185576-5554-41E0-8F3A-5C7129AEA283}" destId="{6A66D701-7B35-49E2-B539-7F0513714AB5}" srcOrd="5" destOrd="0" presId="urn:microsoft.com/office/officeart/2005/8/layout/cycle1"/>
    <dgm:cxn modelId="{31ABA38B-9DAF-4262-824E-4B1F70ED5C48}" type="presParOf" srcId="{22185576-5554-41E0-8F3A-5C7129AEA283}" destId="{B7F42DE0-6F7A-416C-8C36-BB6107C0C410}" srcOrd="6" destOrd="0" presId="urn:microsoft.com/office/officeart/2005/8/layout/cycle1"/>
    <dgm:cxn modelId="{5132E1CD-6B73-4547-A073-74545E4A1214}" type="presParOf" srcId="{22185576-5554-41E0-8F3A-5C7129AEA283}" destId="{39B359F7-4DCC-420A-B6F3-396EFAFA7E79}" srcOrd="7" destOrd="0" presId="urn:microsoft.com/office/officeart/2005/8/layout/cycle1"/>
    <dgm:cxn modelId="{21F73252-6297-4545-966E-64859397C0E5}" type="presParOf" srcId="{22185576-5554-41E0-8F3A-5C7129AEA283}" destId="{51A7D0DC-3568-4E3F-982C-7A85E81EEA3D}" srcOrd="8" destOrd="0" presId="urn:microsoft.com/office/officeart/2005/8/layout/cycle1"/>
    <dgm:cxn modelId="{0E96A4CF-17E1-458E-9BBA-9CA6FD0382A5}" type="presParOf" srcId="{22185576-5554-41E0-8F3A-5C7129AEA283}" destId="{DE89BA94-C1E0-4D56-9052-B115ABE3BC54}" srcOrd="9" destOrd="0" presId="urn:microsoft.com/office/officeart/2005/8/layout/cycle1"/>
    <dgm:cxn modelId="{CA2D4D8D-7D51-446B-BD39-FFA9BC41E2BB}" type="presParOf" srcId="{22185576-5554-41E0-8F3A-5C7129AEA283}" destId="{EF389934-5581-48CA-90BD-39BB2D363462}" srcOrd="10" destOrd="0" presId="urn:microsoft.com/office/officeart/2005/8/layout/cycle1"/>
    <dgm:cxn modelId="{05C6CD36-1257-4C5B-A4DE-7F50F28B3426}" type="presParOf" srcId="{22185576-5554-41E0-8F3A-5C7129AEA283}" destId="{F77E4800-D19D-4CB0-92D5-9809A0EB3EE1}" srcOrd="11" destOrd="0" presId="urn:microsoft.com/office/officeart/2005/8/layout/cycle1"/>
    <dgm:cxn modelId="{FC82150B-9DC8-43A6-96C2-7E9064D91315}" type="presParOf" srcId="{22185576-5554-41E0-8F3A-5C7129AEA283}" destId="{E66C52BC-338A-4AB2-818A-5E9ADB8C8908}" srcOrd="12" destOrd="0" presId="urn:microsoft.com/office/officeart/2005/8/layout/cycle1"/>
    <dgm:cxn modelId="{4C87CBCA-05EF-4ADF-8042-C2CAE5EAF8A3}" type="presParOf" srcId="{22185576-5554-41E0-8F3A-5C7129AEA283}" destId="{D510E7EB-4792-47D9-BCC2-B425EDBAA438}" srcOrd="13" destOrd="0" presId="urn:microsoft.com/office/officeart/2005/8/layout/cycle1"/>
    <dgm:cxn modelId="{36372733-F0F9-4C70-999A-DE82BD2883A9}" type="presParOf" srcId="{22185576-5554-41E0-8F3A-5C7129AEA283}" destId="{419473D6-DBB8-410C-925B-FA81FB7D6E82}" srcOrd="14" destOrd="0" presId="urn:microsoft.com/office/officeart/2005/8/layout/cycle1"/>
    <dgm:cxn modelId="{2396626D-9B70-4E33-9327-7460F7EABD43}" type="presParOf" srcId="{22185576-5554-41E0-8F3A-5C7129AEA283}" destId="{85F9219D-B60A-4D10-B28D-C080B22BC232}" srcOrd="15" destOrd="0" presId="urn:microsoft.com/office/officeart/2005/8/layout/cycle1"/>
    <dgm:cxn modelId="{24CE9F76-E412-424F-9213-96AA4F211027}" type="presParOf" srcId="{22185576-5554-41E0-8F3A-5C7129AEA283}" destId="{4E40342C-037F-4003-8852-F342A6BF125D}" srcOrd="16" destOrd="0" presId="urn:microsoft.com/office/officeart/2005/8/layout/cycle1"/>
    <dgm:cxn modelId="{ED823949-08C7-4156-A171-C9A4AB57E222}" type="presParOf" srcId="{22185576-5554-41E0-8F3A-5C7129AEA283}" destId="{F47ED5C1-28BD-4E3F-9190-736348984CFD}" srcOrd="17"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2D710-3089-4348-98AC-054728FAD995}">
      <dsp:nvSpPr>
        <dsp:cNvPr id="0" name=""/>
        <dsp:cNvSpPr/>
      </dsp:nvSpPr>
      <dsp:spPr>
        <a:xfrm>
          <a:off x="6456074" y="230060"/>
          <a:ext cx="2136879" cy="1366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Discrimination</a:t>
          </a:r>
        </a:p>
        <a:p>
          <a:pPr marL="114300" lvl="1" indent="-114300" algn="l" defTabSz="622300">
            <a:lnSpc>
              <a:spcPct val="90000"/>
            </a:lnSpc>
            <a:spcBef>
              <a:spcPct val="0"/>
            </a:spcBef>
            <a:spcAft>
              <a:spcPct val="15000"/>
            </a:spcAft>
            <a:buChar char="•"/>
          </a:pPr>
          <a:r>
            <a:rPr lang="en-US" sz="1400" kern="1200" dirty="0"/>
            <a:t>Predictive analytics, or breach of confidentiality used to defame or demean individuals.</a:t>
          </a:r>
        </a:p>
      </dsp:txBody>
      <dsp:txXfrm>
        <a:off x="6456074" y="230060"/>
        <a:ext cx="2136879" cy="1366911"/>
      </dsp:txXfrm>
    </dsp:sp>
    <dsp:sp modelId="{C0A5FDBC-941E-43FF-A654-2408C28F6C2A}">
      <dsp:nvSpPr>
        <dsp:cNvPr id="0" name=""/>
        <dsp:cNvSpPr/>
      </dsp:nvSpPr>
      <dsp:spPr>
        <a:xfrm>
          <a:off x="2773284" y="415322"/>
          <a:ext cx="6680083" cy="6680083"/>
        </a:xfrm>
        <a:prstGeom prst="circularArrow">
          <a:avLst>
            <a:gd name="adj1" fmla="val 3990"/>
            <a:gd name="adj2" fmla="val 250312"/>
            <a:gd name="adj3" fmla="val 20083363"/>
            <a:gd name="adj4" fmla="val 18898708"/>
            <a:gd name="adj5" fmla="val 465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0F1B37-39F2-4487-B7D3-5CEB7A65E260}">
      <dsp:nvSpPr>
        <dsp:cNvPr id="0" name=""/>
        <dsp:cNvSpPr/>
      </dsp:nvSpPr>
      <dsp:spPr>
        <a:xfrm>
          <a:off x="8021921" y="2656644"/>
          <a:ext cx="2031067" cy="1366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Identity Theft</a:t>
          </a:r>
        </a:p>
        <a:p>
          <a:pPr marL="114300" lvl="1" indent="-114300" algn="l" defTabSz="622300">
            <a:lnSpc>
              <a:spcPct val="90000"/>
            </a:lnSpc>
            <a:spcBef>
              <a:spcPct val="0"/>
            </a:spcBef>
            <a:spcAft>
              <a:spcPct val="15000"/>
            </a:spcAft>
            <a:buChar char="•"/>
          </a:pPr>
          <a:r>
            <a:rPr lang="en-US" sz="1400" kern="1200" dirty="0"/>
            <a:t>Exposure of personal information leading to financial losses or loss of public trust.</a:t>
          </a:r>
        </a:p>
      </dsp:txBody>
      <dsp:txXfrm>
        <a:off x="8021921" y="2656644"/>
        <a:ext cx="2031067" cy="1366911"/>
      </dsp:txXfrm>
    </dsp:sp>
    <dsp:sp modelId="{6A66D701-7B35-49E2-B539-7F0513714AB5}">
      <dsp:nvSpPr>
        <dsp:cNvPr id="0" name=""/>
        <dsp:cNvSpPr/>
      </dsp:nvSpPr>
      <dsp:spPr>
        <a:xfrm>
          <a:off x="2639914" y="27693"/>
          <a:ext cx="6680083" cy="6680083"/>
        </a:xfrm>
        <a:prstGeom prst="circularArrow">
          <a:avLst>
            <a:gd name="adj1" fmla="val 3990"/>
            <a:gd name="adj2" fmla="val 250312"/>
            <a:gd name="adj3" fmla="val 2105906"/>
            <a:gd name="adj4" fmla="val 744695"/>
            <a:gd name="adj5" fmla="val 465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359F7-4DCC-420A-B6F3-396EFAFA7E79}">
      <dsp:nvSpPr>
        <dsp:cNvPr id="0" name=""/>
        <dsp:cNvSpPr/>
      </dsp:nvSpPr>
      <dsp:spPr>
        <a:xfrm>
          <a:off x="6471124" y="5299134"/>
          <a:ext cx="2132191" cy="1366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Loss of Anonymity</a:t>
          </a:r>
        </a:p>
        <a:p>
          <a:pPr marL="114300" lvl="1" indent="-114300" algn="l" defTabSz="622300">
            <a:lnSpc>
              <a:spcPct val="90000"/>
            </a:lnSpc>
            <a:spcBef>
              <a:spcPct val="0"/>
            </a:spcBef>
            <a:spcAft>
              <a:spcPct val="15000"/>
            </a:spcAft>
            <a:buChar char="•"/>
          </a:pPr>
          <a:r>
            <a:rPr lang="en-US" sz="1400" kern="1200" dirty="0"/>
            <a:t>Exposure of data leads to re-identification or provided the basis for disambiguation.</a:t>
          </a:r>
        </a:p>
      </dsp:txBody>
      <dsp:txXfrm>
        <a:off x="6471124" y="5299134"/>
        <a:ext cx="2132191" cy="1366911"/>
      </dsp:txXfrm>
    </dsp:sp>
    <dsp:sp modelId="{51A7D0DC-3568-4E3F-982C-7A85E81EEA3D}">
      <dsp:nvSpPr>
        <dsp:cNvPr id="0" name=""/>
        <dsp:cNvSpPr/>
      </dsp:nvSpPr>
      <dsp:spPr>
        <a:xfrm>
          <a:off x="2806991" y="-8516"/>
          <a:ext cx="6680083" cy="6680083"/>
        </a:xfrm>
        <a:prstGeom prst="circularArrow">
          <a:avLst>
            <a:gd name="adj1" fmla="val 3990"/>
            <a:gd name="adj2" fmla="val 250312"/>
            <a:gd name="adj3" fmla="val 6002608"/>
            <a:gd name="adj4" fmla="val 5034171"/>
            <a:gd name="adj5" fmla="val 465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389934-5581-48CA-90BD-39BB2D363462}">
      <dsp:nvSpPr>
        <dsp:cNvPr id="0" name=""/>
        <dsp:cNvSpPr/>
      </dsp:nvSpPr>
      <dsp:spPr>
        <a:xfrm>
          <a:off x="3523307" y="5248337"/>
          <a:ext cx="1874432" cy="1366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Sovereign Exemptions</a:t>
          </a:r>
        </a:p>
        <a:p>
          <a:pPr marL="114300" lvl="1" indent="-114300" algn="l" defTabSz="622300">
            <a:lnSpc>
              <a:spcPct val="90000"/>
            </a:lnSpc>
            <a:spcBef>
              <a:spcPct val="0"/>
            </a:spcBef>
            <a:spcAft>
              <a:spcPct val="15000"/>
            </a:spcAft>
            <a:buChar char="•"/>
          </a:pPr>
          <a:r>
            <a:rPr lang="en-US" sz="1400" kern="1200" dirty="0"/>
            <a:t>Government agencies collecting data with impunity, without governing law or public knowledge.</a:t>
          </a:r>
        </a:p>
      </dsp:txBody>
      <dsp:txXfrm>
        <a:off x="3523307" y="5248337"/>
        <a:ext cx="1874432" cy="1366911"/>
      </dsp:txXfrm>
    </dsp:sp>
    <dsp:sp modelId="{F77E4800-D19D-4CB0-92D5-9809A0EB3EE1}">
      <dsp:nvSpPr>
        <dsp:cNvPr id="0" name=""/>
        <dsp:cNvSpPr/>
      </dsp:nvSpPr>
      <dsp:spPr>
        <a:xfrm>
          <a:off x="2678162" y="-30073"/>
          <a:ext cx="6680083" cy="6680083"/>
        </a:xfrm>
        <a:prstGeom prst="circularArrow">
          <a:avLst>
            <a:gd name="adj1" fmla="val 3990"/>
            <a:gd name="adj2" fmla="val 250312"/>
            <a:gd name="adj3" fmla="val 9738205"/>
            <a:gd name="adj4" fmla="val 8433627"/>
            <a:gd name="adj5" fmla="val 465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10E7EB-4792-47D9-BCC2-B425EDBAA438}">
      <dsp:nvSpPr>
        <dsp:cNvPr id="0" name=""/>
        <dsp:cNvSpPr/>
      </dsp:nvSpPr>
      <dsp:spPr>
        <a:xfrm>
          <a:off x="1948521" y="2656644"/>
          <a:ext cx="2048959" cy="1366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Data Brokerage</a:t>
          </a:r>
        </a:p>
        <a:p>
          <a:pPr marL="114300" lvl="1" indent="-114300" algn="l" defTabSz="622300">
            <a:lnSpc>
              <a:spcPct val="90000"/>
            </a:lnSpc>
            <a:spcBef>
              <a:spcPct val="0"/>
            </a:spcBef>
            <a:spcAft>
              <a:spcPct val="15000"/>
            </a:spcAft>
            <a:buChar char="•"/>
          </a:pPr>
          <a:r>
            <a:rPr lang="en-US" sz="1400" kern="1200" dirty="0"/>
            <a:t>Big data markets engaged in selling data that is outdated, inaccurate, and/or unprotected.</a:t>
          </a:r>
        </a:p>
      </dsp:txBody>
      <dsp:txXfrm>
        <a:off x="1948521" y="2656644"/>
        <a:ext cx="2048959" cy="1366911"/>
      </dsp:txXfrm>
    </dsp:sp>
    <dsp:sp modelId="{419473D6-DBB8-410C-925B-FA81FB7D6E82}">
      <dsp:nvSpPr>
        <dsp:cNvPr id="0" name=""/>
        <dsp:cNvSpPr/>
      </dsp:nvSpPr>
      <dsp:spPr>
        <a:xfrm>
          <a:off x="2595561" y="312837"/>
          <a:ext cx="6680083" cy="6680083"/>
        </a:xfrm>
        <a:prstGeom prst="circularArrow">
          <a:avLst>
            <a:gd name="adj1" fmla="val 3990"/>
            <a:gd name="adj2" fmla="val 250312"/>
            <a:gd name="adj3" fmla="val 13149802"/>
            <a:gd name="adj4" fmla="val 11943378"/>
            <a:gd name="adj5" fmla="val 465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40342C-037F-4003-8852-F342A6BF125D}">
      <dsp:nvSpPr>
        <dsp:cNvPr id="0" name=""/>
        <dsp:cNvSpPr/>
      </dsp:nvSpPr>
      <dsp:spPr>
        <a:xfrm>
          <a:off x="3472791" y="191977"/>
          <a:ext cx="2026310" cy="1366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Misinterpretation</a:t>
          </a:r>
        </a:p>
        <a:p>
          <a:pPr marL="114300" lvl="1" indent="-114300" algn="l" defTabSz="622300">
            <a:lnSpc>
              <a:spcPct val="90000"/>
            </a:lnSpc>
            <a:spcBef>
              <a:spcPct val="0"/>
            </a:spcBef>
            <a:spcAft>
              <a:spcPct val="15000"/>
            </a:spcAft>
            <a:buChar char="•"/>
          </a:pPr>
          <a:r>
            <a:rPr lang="en-US" sz="1400" kern="1200" dirty="0"/>
            <a:t>Utilizing data with faulty methodologies or where the integrity has not been preserved. Collecting MORE data instead of high-quality data.</a:t>
          </a:r>
        </a:p>
      </dsp:txBody>
      <dsp:txXfrm>
        <a:off x="3472791" y="191977"/>
        <a:ext cx="2026310" cy="1366911"/>
      </dsp:txXfrm>
    </dsp:sp>
    <dsp:sp modelId="{F47ED5C1-28BD-4E3F-9190-736348984CFD}">
      <dsp:nvSpPr>
        <dsp:cNvPr id="0" name=""/>
        <dsp:cNvSpPr/>
      </dsp:nvSpPr>
      <dsp:spPr>
        <a:xfrm>
          <a:off x="2607586" y="174248"/>
          <a:ext cx="6680083" cy="6680083"/>
        </a:xfrm>
        <a:prstGeom prst="circularArrow">
          <a:avLst>
            <a:gd name="adj1" fmla="val 3990"/>
            <a:gd name="adj2" fmla="val 250312"/>
            <a:gd name="adj3" fmla="val 16525218"/>
            <a:gd name="adj4" fmla="val 15692827"/>
            <a:gd name="adj5" fmla="val 4655"/>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D496F-D893-4058-91B5-5014731C8F28}" type="datetimeFigureOut">
              <a:rPr lang="en-US" smtClean="0"/>
              <a:t>9/26/2022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A81BE-A578-4659-A80B-DD978A2E3023}" type="slidenum">
              <a:rPr lang="en-US" smtClean="0"/>
              <a:t>‹#›</a:t>
            </a:fld>
            <a:endParaRPr lang="en-US"/>
          </a:p>
        </p:txBody>
      </p:sp>
    </p:spTree>
    <p:extLst>
      <p:ext uri="{BB962C8B-B14F-4D97-AF65-F5344CB8AC3E}">
        <p14:creationId xmlns:p14="http://schemas.microsoft.com/office/powerpoint/2010/main" val="26143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9</a:t>
            </a:fld>
            <a:endParaRPr lang="en-US"/>
          </a:p>
        </p:txBody>
      </p:sp>
    </p:spTree>
    <p:extLst>
      <p:ext uri="{BB962C8B-B14F-4D97-AF65-F5344CB8AC3E}">
        <p14:creationId xmlns:p14="http://schemas.microsoft.com/office/powerpoint/2010/main" val="362124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89FAE78-7CC8-4044-9439-7DDCDB82DE6C}" type="datetime1">
              <a:rPr lang="en-US" smtClean="0"/>
              <a:t>9/26/2022</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03739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9/26/2022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58730360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9/26/2022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96316097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9/26/2022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0809216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9/26/2022</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83281335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9/26/2022</a:t>
            </a:fld>
            <a:endParaRPr lang="en-US" dirty="0"/>
          </a:p>
        </p:txBody>
      </p:sp>
      <p:sp>
        <p:nvSpPr>
          <p:cNvPr id="4" name="Footer Placeholder 3"/>
          <p:cNvSpPr>
            <a:spLocks noGrp="1"/>
          </p:cNvSpPr>
          <p:nvPr>
            <p:ph type="ftr" sz="quarter" idx="11"/>
          </p:nvPr>
        </p:nvSpPr>
        <p:spPr/>
        <p:txBody>
          <a:bodyPr/>
          <a:lstStyle/>
          <a:p>
            <a:pPr algn="ctr"/>
            <a:r>
              <a:rPr lang="en-US"/>
              <a:t>Sample Footer Text</a:t>
            </a: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18163783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9/26/2022</a:t>
            </a:fld>
            <a:endParaRPr lang="en-US" dirty="0"/>
          </a:p>
        </p:txBody>
      </p:sp>
      <p:sp>
        <p:nvSpPr>
          <p:cNvPr id="4" name="Footer Placeholder 3"/>
          <p:cNvSpPr>
            <a:spLocks noGrp="1"/>
          </p:cNvSpPr>
          <p:nvPr>
            <p:ph type="ftr" sz="quarter" idx="11"/>
          </p:nvPr>
        </p:nvSpPr>
        <p:spPr/>
        <p:txBody>
          <a:bodyPr/>
          <a:lstStyle/>
          <a:p>
            <a:pPr algn="ctr"/>
            <a:r>
              <a:rPr lang="en-US"/>
              <a:t>Sample Footer Text</a:t>
            </a: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55536872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922837-9CC1-4A61-BAFA-7493765ADC66}" type="datetime1">
              <a:rPr lang="en-US" smtClean="0"/>
              <a:t>9/26/2022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32743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D60CC-8A0F-4A7F-BD8B-BB4A7F711A2F}" type="datetime1">
              <a:rPr lang="en-US" smtClean="0"/>
              <a:t>9/26/2022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11432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95718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39F6C-298E-457E-893D-52BE1F95B65D}" type="datetime1">
              <a:rPr lang="en-US" smtClean="0"/>
              <a:t>9/26/2022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2172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DA9AC1-3B9A-40CE-98D7-5F98568B867E}" type="datetime1">
              <a:rPr lang="en-US" smtClean="0"/>
              <a:t>9/26/2022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888212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3BF3CD-53C4-4A2E-B87C-39AC67A7CF8F}" type="datetime1">
              <a:rPr lang="en-US" smtClean="0"/>
              <a:t>9/26/2022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706810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F49B0-F0A6-4806-8662-5FD789F4D2D3}" type="datetime1">
              <a:rPr lang="en-US" smtClean="0"/>
              <a:t>9/26/2022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144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30667-29C0-4853-A695-2D323707E37B}" type="datetime1">
              <a:rPr lang="en-US" smtClean="0"/>
              <a:t>9/26/2022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512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A641C9-1611-470E-AFCE-FFA8E3B79975}" type="datetime1">
              <a:rPr lang="en-US" smtClean="0"/>
              <a:t>9/26/2022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3948870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44A5B-7AFE-42E6-B054-6D007AD1C19F}" type="datetime1">
              <a:rPr lang="en-US" smtClean="0"/>
              <a:t>9/26/2022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9390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F838A6B-9637-4EB2-9216-A4FEE866094A}" type="datetime1">
              <a:rPr lang="en-US" smtClean="0"/>
              <a:pPr/>
              <a:t>9/26/2022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algn="ctr"/>
            <a:r>
              <a:rPr lang="en-US"/>
              <a:t>Sample Footer Text</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18947843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similarweb.com/top-websit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E3014-63A5-4454-96EC-66167595DF5E}"/>
              </a:ext>
            </a:extLst>
          </p:cNvPr>
          <p:cNvPicPr>
            <a:picLocks noChangeAspect="1"/>
          </p:cNvPicPr>
          <p:nvPr/>
        </p:nvPicPr>
        <p:blipFill rotWithShape="1">
          <a:blip r:embed="rId2">
            <a:alphaModFix/>
          </a:blip>
          <a:srcRect t="9970" b="15030"/>
          <a:stretch/>
        </p:blipFill>
        <p:spPr>
          <a:xfrm>
            <a:off x="3048" y="10"/>
            <a:ext cx="12192001" cy="6857990"/>
          </a:xfrm>
          <a:prstGeom prst="rect">
            <a:avLst/>
          </a:prstGeom>
        </p:spPr>
      </p:pic>
      <p:sp>
        <p:nvSpPr>
          <p:cNvPr id="2" name="Title 1">
            <a:extLst>
              <a:ext uri="{FF2B5EF4-FFF2-40B4-BE49-F238E27FC236}">
                <a16:creationId xmlns:a16="http://schemas.microsoft.com/office/drawing/2014/main" id="{BE6A06DF-F722-4988-BC89-851B8C82FDE0}"/>
              </a:ext>
            </a:extLst>
          </p:cNvPr>
          <p:cNvSpPr>
            <a:spLocks noGrp="1"/>
          </p:cNvSpPr>
          <p:nvPr>
            <p:ph type="ctrTitle"/>
          </p:nvPr>
        </p:nvSpPr>
        <p:spPr>
          <a:xfrm>
            <a:off x="789708" y="4387970"/>
            <a:ext cx="10558405" cy="1378646"/>
          </a:xfrm>
        </p:spPr>
        <p:txBody>
          <a:bodyPr anchor="b">
            <a:normAutofit fontScale="90000"/>
          </a:bodyPr>
          <a:lstStyle/>
          <a:p>
            <a:r>
              <a:rPr lang="en-US" sz="5200" dirty="0">
                <a:ln>
                  <a:solidFill>
                    <a:schemeClr val="accent1"/>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Module Four: Data, information, knowledge, and wisdom</a:t>
            </a:r>
          </a:p>
        </p:txBody>
      </p:sp>
      <p:sp>
        <p:nvSpPr>
          <p:cNvPr id="3" name="Subtitle 2">
            <a:extLst>
              <a:ext uri="{FF2B5EF4-FFF2-40B4-BE49-F238E27FC236}">
                <a16:creationId xmlns:a16="http://schemas.microsoft.com/office/drawing/2014/main" id="{82E07F94-A1B7-4386-B249-3F37A1222475}"/>
              </a:ext>
            </a:extLst>
          </p:cNvPr>
          <p:cNvSpPr>
            <a:spLocks noGrp="1"/>
          </p:cNvSpPr>
          <p:nvPr>
            <p:ph type="subTitle" idx="1"/>
          </p:nvPr>
        </p:nvSpPr>
        <p:spPr>
          <a:xfrm>
            <a:off x="789708" y="5878187"/>
            <a:ext cx="10558405" cy="501108"/>
          </a:xfrm>
        </p:spPr>
        <p:txBody>
          <a:bodyPr anchor="t">
            <a:normAutofit/>
          </a:bodyPr>
          <a:lstStyle/>
          <a:p>
            <a:r>
              <a:rPr lang="en-US" dirty="0">
                <a:ln w="3175">
                  <a:solidFill>
                    <a:schemeClr val="accent1">
                      <a:alpha val="40000"/>
                    </a:schemeClr>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CIS 303 – Prof. C. R. Johnson</a:t>
            </a:r>
          </a:p>
        </p:txBody>
      </p:sp>
    </p:spTree>
    <p:extLst>
      <p:ext uri="{BB962C8B-B14F-4D97-AF65-F5344CB8AC3E}">
        <p14:creationId xmlns:p14="http://schemas.microsoft.com/office/powerpoint/2010/main" val="2051058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44007C-370D-483B-A24A-7D6B7B0A85B4}"/>
              </a:ext>
            </a:extLst>
          </p:cNvPr>
          <p:cNvPicPr>
            <a:picLocks noChangeAspect="1"/>
          </p:cNvPicPr>
          <p:nvPr/>
        </p:nvPicPr>
        <p:blipFill>
          <a:blip r:embed="rId2"/>
          <a:stretch>
            <a:fillRect/>
          </a:stretch>
        </p:blipFill>
        <p:spPr>
          <a:xfrm>
            <a:off x="0" y="273050"/>
            <a:ext cx="12179002" cy="6311900"/>
          </a:xfrm>
          <a:prstGeom prst="rect">
            <a:avLst/>
          </a:prstGeom>
        </p:spPr>
      </p:pic>
    </p:spTree>
    <p:extLst>
      <p:ext uri="{BB962C8B-B14F-4D97-AF65-F5344CB8AC3E}">
        <p14:creationId xmlns:p14="http://schemas.microsoft.com/office/powerpoint/2010/main" val="111999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74BA-9987-41C0-B154-8DA534B2DBBD}"/>
              </a:ext>
            </a:extLst>
          </p:cNvPr>
          <p:cNvSpPr>
            <a:spLocks noGrp="1"/>
          </p:cNvSpPr>
          <p:nvPr>
            <p:ph type="title"/>
          </p:nvPr>
        </p:nvSpPr>
        <p:spPr/>
        <p:txBody>
          <a:bodyPr/>
          <a:lstStyle/>
          <a:p>
            <a:r>
              <a:rPr lang="en-US" dirty="0"/>
              <a:t>Information value</a:t>
            </a:r>
          </a:p>
        </p:txBody>
      </p:sp>
      <p:sp>
        <p:nvSpPr>
          <p:cNvPr id="3" name="Content Placeholder 2">
            <a:extLst>
              <a:ext uri="{FF2B5EF4-FFF2-40B4-BE49-F238E27FC236}">
                <a16:creationId xmlns:a16="http://schemas.microsoft.com/office/drawing/2014/main" id="{248A0DD2-827C-47FE-AE3B-F950432DC9C8}"/>
              </a:ext>
            </a:extLst>
          </p:cNvPr>
          <p:cNvSpPr>
            <a:spLocks noGrp="1"/>
          </p:cNvSpPr>
          <p:nvPr>
            <p:ph idx="1"/>
          </p:nvPr>
        </p:nvSpPr>
        <p:spPr/>
        <p:txBody>
          <a:bodyPr/>
          <a:lstStyle/>
          <a:p>
            <a:r>
              <a:rPr lang="en-US" dirty="0"/>
              <a:t>Information is a prerequisite to understanding – how much is understanding worth?</a:t>
            </a:r>
          </a:p>
          <a:p>
            <a:pPr lvl="1"/>
            <a:r>
              <a:rPr lang="en-US" dirty="0"/>
              <a:t>Perfect vs. imperfect information</a:t>
            </a:r>
          </a:p>
          <a:p>
            <a:pPr lvl="1"/>
            <a:r>
              <a:rPr lang="en-US" dirty="0"/>
              <a:t>Data with predictive qualities is the most valuable: Weight of Evidence = In(non-events / events)</a:t>
            </a:r>
          </a:p>
        </p:txBody>
      </p:sp>
      <p:sp>
        <p:nvSpPr>
          <p:cNvPr id="4" name="Date Placeholder 3">
            <a:extLst>
              <a:ext uri="{FF2B5EF4-FFF2-40B4-BE49-F238E27FC236}">
                <a16:creationId xmlns:a16="http://schemas.microsoft.com/office/drawing/2014/main" id="{FA9CAC4F-1CF6-41B7-B575-3ADC44F0316F}"/>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6" name="Slide Number Placeholder 5">
            <a:extLst>
              <a:ext uri="{FF2B5EF4-FFF2-40B4-BE49-F238E27FC236}">
                <a16:creationId xmlns:a16="http://schemas.microsoft.com/office/drawing/2014/main" id="{5B27B946-3F38-41E4-A0C1-8D08B35DE082}"/>
              </a:ext>
            </a:extLst>
          </p:cNvPr>
          <p:cNvSpPr>
            <a:spLocks noGrp="1"/>
          </p:cNvSpPr>
          <p:nvPr>
            <p:ph type="sldNum" sz="quarter" idx="12"/>
          </p:nvPr>
        </p:nvSpPr>
        <p:spPr/>
        <p:txBody>
          <a:bodyPr/>
          <a:lstStyle/>
          <a:p>
            <a:fld id="{DFDF98CC-160E-494C-8C3C-8CDC5FA257DE}" type="slidenum">
              <a:rPr lang="en-US" smtClean="0"/>
              <a:t>11</a:t>
            </a:fld>
            <a:endParaRPr lang="en-US"/>
          </a:p>
        </p:txBody>
      </p:sp>
    </p:spTree>
    <p:extLst>
      <p:ext uri="{BB962C8B-B14F-4D97-AF65-F5344CB8AC3E}">
        <p14:creationId xmlns:p14="http://schemas.microsoft.com/office/powerpoint/2010/main" val="138700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1635B3-4BC9-4F22-B809-57C660F70159}"/>
              </a:ext>
            </a:extLst>
          </p:cNvPr>
          <p:cNvPicPr>
            <a:picLocks noChangeAspect="1"/>
          </p:cNvPicPr>
          <p:nvPr/>
        </p:nvPicPr>
        <p:blipFill>
          <a:blip r:embed="rId2"/>
          <a:stretch>
            <a:fillRect/>
          </a:stretch>
        </p:blipFill>
        <p:spPr>
          <a:xfrm>
            <a:off x="9754" y="711200"/>
            <a:ext cx="12172491" cy="5435600"/>
          </a:xfrm>
          <a:prstGeom prst="rect">
            <a:avLst/>
          </a:prstGeom>
        </p:spPr>
      </p:pic>
    </p:spTree>
    <p:extLst>
      <p:ext uri="{BB962C8B-B14F-4D97-AF65-F5344CB8AC3E}">
        <p14:creationId xmlns:p14="http://schemas.microsoft.com/office/powerpoint/2010/main" val="24609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7525-5796-7414-1FAC-D43D5FED7FA5}"/>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C229AE8-6AAE-2FC9-542C-69CC0102736A}"/>
              </a:ext>
            </a:extLst>
          </p:cNvPr>
          <p:cNvSpPr>
            <a:spLocks noGrp="1"/>
          </p:cNvSpPr>
          <p:nvPr>
            <p:ph idx="1"/>
          </p:nvPr>
        </p:nvSpPr>
        <p:spPr/>
        <p:txBody>
          <a:bodyPr>
            <a:normAutofit lnSpcReduction="10000"/>
          </a:bodyPr>
          <a:lstStyle/>
          <a:p>
            <a:r>
              <a:rPr lang="en-US" dirty="0"/>
              <a:t>Data:</a:t>
            </a:r>
          </a:p>
          <a:p>
            <a:pPr lvl="1"/>
            <a:r>
              <a:rPr lang="en-US" dirty="0"/>
              <a:t>12012014</a:t>
            </a:r>
          </a:p>
          <a:p>
            <a:r>
              <a:rPr lang="en-US" dirty="0"/>
              <a:t>Interpretation -&gt; Information </a:t>
            </a:r>
          </a:p>
          <a:p>
            <a:pPr lvl="1"/>
            <a:r>
              <a:rPr lang="en-US" dirty="0"/>
              <a:t>ID number?</a:t>
            </a:r>
          </a:p>
          <a:p>
            <a:pPr lvl="1"/>
            <a:r>
              <a:rPr lang="en-US" dirty="0"/>
              <a:t>A date? MM/DD/YYYY or DD/MM/YYYY </a:t>
            </a:r>
          </a:p>
          <a:p>
            <a:pPr lvl="2"/>
            <a:r>
              <a:rPr lang="en-US" dirty="0"/>
              <a:t>Can’t be YYYY/MM/DD, right? Only if we assume it is a date format familiar to us. It is currently 4719 in the Chinese Calendar. 12023 in the Holocene. 1442 in Islamic. 2565 in Thai Solar</a:t>
            </a:r>
          </a:p>
          <a:p>
            <a:pPr lvl="2"/>
            <a:r>
              <a:rPr lang="en-US" dirty="0"/>
              <a:t>Interpretation adds CONTEXT and VALUE. </a:t>
            </a:r>
          </a:p>
        </p:txBody>
      </p:sp>
      <p:sp>
        <p:nvSpPr>
          <p:cNvPr id="4" name="Date Placeholder 3">
            <a:extLst>
              <a:ext uri="{FF2B5EF4-FFF2-40B4-BE49-F238E27FC236}">
                <a16:creationId xmlns:a16="http://schemas.microsoft.com/office/drawing/2014/main" id="{E01204B3-E471-B43B-69AA-2AE3FAD8E52B}"/>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6" name="Slide Number Placeholder 5">
            <a:extLst>
              <a:ext uri="{FF2B5EF4-FFF2-40B4-BE49-F238E27FC236}">
                <a16:creationId xmlns:a16="http://schemas.microsoft.com/office/drawing/2014/main" id="{8C26507F-5DF3-4F73-41F2-3A8E1C1FBF61}"/>
              </a:ext>
            </a:extLst>
          </p:cNvPr>
          <p:cNvSpPr>
            <a:spLocks noGrp="1"/>
          </p:cNvSpPr>
          <p:nvPr>
            <p:ph type="sldNum" sz="quarter" idx="12"/>
          </p:nvPr>
        </p:nvSpPr>
        <p:spPr/>
        <p:txBody>
          <a:bodyPr/>
          <a:lstStyle/>
          <a:p>
            <a:fld id="{DFDF98CC-160E-494C-8C3C-8CDC5FA257DE}" type="slidenum">
              <a:rPr lang="en-US" smtClean="0"/>
              <a:t>13</a:t>
            </a:fld>
            <a:endParaRPr lang="en-US"/>
          </a:p>
        </p:txBody>
      </p:sp>
    </p:spTree>
    <p:extLst>
      <p:ext uri="{BB962C8B-B14F-4D97-AF65-F5344CB8AC3E}">
        <p14:creationId xmlns:p14="http://schemas.microsoft.com/office/powerpoint/2010/main" val="2337336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07EE-6F90-7D53-CCD2-F4BAEE3775EE}"/>
              </a:ext>
            </a:extLst>
          </p:cNvPr>
          <p:cNvSpPr>
            <a:spLocks noGrp="1"/>
          </p:cNvSpPr>
          <p:nvPr>
            <p:ph type="title"/>
          </p:nvPr>
        </p:nvSpPr>
        <p:spPr/>
        <p:txBody>
          <a:bodyPr/>
          <a:lstStyle/>
          <a:p>
            <a:r>
              <a:rPr lang="en-US" dirty="0"/>
              <a:t>Data becomes Information</a:t>
            </a:r>
          </a:p>
        </p:txBody>
      </p:sp>
      <p:sp>
        <p:nvSpPr>
          <p:cNvPr id="3" name="Content Placeholder 2">
            <a:extLst>
              <a:ext uri="{FF2B5EF4-FFF2-40B4-BE49-F238E27FC236}">
                <a16:creationId xmlns:a16="http://schemas.microsoft.com/office/drawing/2014/main" id="{39D4C5E0-36D1-AB88-2DE6-37098B89F8CD}"/>
              </a:ext>
            </a:extLst>
          </p:cNvPr>
          <p:cNvSpPr>
            <a:spLocks noGrp="1"/>
          </p:cNvSpPr>
          <p:nvPr>
            <p:ph idx="1"/>
          </p:nvPr>
        </p:nvSpPr>
        <p:spPr/>
        <p:txBody>
          <a:bodyPr/>
          <a:lstStyle/>
          <a:p>
            <a:r>
              <a:rPr lang="en-US" dirty="0"/>
              <a:t>By combining data from multiple sets (aggregation)</a:t>
            </a:r>
          </a:p>
          <a:p>
            <a:r>
              <a:rPr lang="en-US" dirty="0"/>
              <a:t>Ensuring data is relevant and accurate (validation)</a:t>
            </a:r>
          </a:p>
          <a:p>
            <a:r>
              <a:rPr lang="en-US" dirty="0"/>
              <a:t>By exposing relationships between points (organization)</a:t>
            </a:r>
          </a:p>
          <a:p>
            <a:endParaRPr lang="en-US" dirty="0"/>
          </a:p>
          <a:p>
            <a:r>
              <a:rPr lang="en-US" dirty="0"/>
              <a:t>Who – What – When – Where</a:t>
            </a:r>
          </a:p>
        </p:txBody>
      </p:sp>
      <p:sp>
        <p:nvSpPr>
          <p:cNvPr id="4" name="Date Placeholder 3">
            <a:extLst>
              <a:ext uri="{FF2B5EF4-FFF2-40B4-BE49-F238E27FC236}">
                <a16:creationId xmlns:a16="http://schemas.microsoft.com/office/drawing/2014/main" id="{1CC4FD52-F13F-C1A1-573E-37ADEFD1B9B3}"/>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6" name="Slide Number Placeholder 5">
            <a:extLst>
              <a:ext uri="{FF2B5EF4-FFF2-40B4-BE49-F238E27FC236}">
                <a16:creationId xmlns:a16="http://schemas.microsoft.com/office/drawing/2014/main" id="{857EE4DE-637E-1044-F6B5-10498820AB5B}"/>
              </a:ext>
            </a:extLst>
          </p:cNvPr>
          <p:cNvSpPr>
            <a:spLocks noGrp="1"/>
          </p:cNvSpPr>
          <p:nvPr>
            <p:ph type="sldNum" sz="quarter" idx="12"/>
          </p:nvPr>
        </p:nvSpPr>
        <p:spPr/>
        <p:txBody>
          <a:bodyPr/>
          <a:lstStyle/>
          <a:p>
            <a:fld id="{DFDF98CC-160E-494C-8C3C-8CDC5FA257DE}" type="slidenum">
              <a:rPr lang="en-US" smtClean="0"/>
              <a:t>14</a:t>
            </a:fld>
            <a:endParaRPr lang="en-US"/>
          </a:p>
        </p:txBody>
      </p:sp>
    </p:spTree>
    <p:extLst>
      <p:ext uri="{BB962C8B-B14F-4D97-AF65-F5344CB8AC3E}">
        <p14:creationId xmlns:p14="http://schemas.microsoft.com/office/powerpoint/2010/main" val="1741493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20A6-3AB4-4998-8CB6-F1E3965990B5}"/>
              </a:ext>
            </a:extLst>
          </p:cNvPr>
          <p:cNvSpPr>
            <a:spLocks noGrp="1"/>
          </p:cNvSpPr>
          <p:nvPr>
            <p:ph type="title"/>
          </p:nvPr>
        </p:nvSpPr>
        <p:spPr/>
        <p:txBody>
          <a:bodyPr/>
          <a:lstStyle/>
          <a:p>
            <a:r>
              <a:rPr lang="en-US" dirty="0"/>
              <a:t>Data vs. Information</a:t>
            </a:r>
          </a:p>
        </p:txBody>
      </p:sp>
      <p:sp>
        <p:nvSpPr>
          <p:cNvPr id="3" name="Content Placeholder 2">
            <a:extLst>
              <a:ext uri="{FF2B5EF4-FFF2-40B4-BE49-F238E27FC236}">
                <a16:creationId xmlns:a16="http://schemas.microsoft.com/office/drawing/2014/main" id="{5C8A7E55-0981-4A03-8B1B-6BB5BE4031EC}"/>
              </a:ext>
            </a:extLst>
          </p:cNvPr>
          <p:cNvSpPr>
            <a:spLocks noGrp="1"/>
          </p:cNvSpPr>
          <p:nvPr>
            <p:ph idx="1"/>
          </p:nvPr>
        </p:nvSpPr>
        <p:spPr/>
        <p:txBody>
          <a:bodyPr>
            <a:normAutofit/>
          </a:bodyPr>
          <a:lstStyle/>
          <a:p>
            <a:r>
              <a:rPr lang="en-US" dirty="0"/>
              <a:t>A compilation of sources and attributes on a topic.</a:t>
            </a:r>
          </a:p>
          <a:p>
            <a:pPr lvl="1"/>
            <a:r>
              <a:rPr lang="en-US" dirty="0"/>
              <a:t>A search engine indexes websites and compiles it along various markers in a search algorithm, so that when someone searches, they will receive relevant results.</a:t>
            </a:r>
          </a:p>
          <a:p>
            <a:r>
              <a:rPr lang="en-US" dirty="0"/>
              <a:t>Information denotes organized data about a topic that is obtained from any source. </a:t>
            </a:r>
          </a:p>
          <a:p>
            <a:pPr lvl="1"/>
            <a:r>
              <a:rPr lang="en-US" dirty="0"/>
              <a:t>News is information, but so are opinion columns and art – and discussions with others.</a:t>
            </a:r>
          </a:p>
        </p:txBody>
      </p:sp>
      <p:sp>
        <p:nvSpPr>
          <p:cNvPr id="4" name="Date Placeholder 3">
            <a:extLst>
              <a:ext uri="{FF2B5EF4-FFF2-40B4-BE49-F238E27FC236}">
                <a16:creationId xmlns:a16="http://schemas.microsoft.com/office/drawing/2014/main" id="{6426D094-58C2-4A0B-AB0D-3ADFC97E7CDD}"/>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C267F1E5-DA88-42EC-A814-DE36DC3680C5}"/>
              </a:ext>
            </a:extLst>
          </p:cNvPr>
          <p:cNvSpPr>
            <a:spLocks noGrp="1"/>
          </p:cNvSpPr>
          <p:nvPr>
            <p:ph type="ftr" sz="quarter" idx="11"/>
          </p:nvPr>
        </p:nvSpPr>
        <p:spPr/>
        <p:txBody>
          <a:bodyPr/>
          <a:lstStyle/>
          <a:p>
            <a:pPr defTabSz="914400">
              <a:spcAft>
                <a:spcPts val="600"/>
              </a:spcAft>
            </a:pPr>
            <a:r>
              <a:rPr lang="en-US" dirty="0"/>
              <a:t>CYB 705 – Prof. C. R. Johnson</a:t>
            </a:r>
          </a:p>
        </p:txBody>
      </p:sp>
      <p:sp>
        <p:nvSpPr>
          <p:cNvPr id="6" name="Slide Number Placeholder 5">
            <a:extLst>
              <a:ext uri="{FF2B5EF4-FFF2-40B4-BE49-F238E27FC236}">
                <a16:creationId xmlns:a16="http://schemas.microsoft.com/office/drawing/2014/main" id="{F023CE6C-AD1E-4A20-B9FE-A1B2954139FA}"/>
              </a:ext>
            </a:extLst>
          </p:cNvPr>
          <p:cNvSpPr>
            <a:spLocks noGrp="1"/>
          </p:cNvSpPr>
          <p:nvPr>
            <p:ph type="sldNum" sz="quarter" idx="12"/>
          </p:nvPr>
        </p:nvSpPr>
        <p:spPr/>
        <p:txBody>
          <a:bodyPr/>
          <a:lstStyle/>
          <a:p>
            <a:fld id="{DFDF98CC-160E-494C-8C3C-8CDC5FA257DE}" type="slidenum">
              <a:rPr lang="en-US" smtClean="0"/>
              <a:t>15</a:t>
            </a:fld>
            <a:endParaRPr lang="en-US"/>
          </a:p>
        </p:txBody>
      </p:sp>
    </p:spTree>
    <p:extLst>
      <p:ext uri="{BB962C8B-B14F-4D97-AF65-F5344CB8AC3E}">
        <p14:creationId xmlns:p14="http://schemas.microsoft.com/office/powerpoint/2010/main" val="1006773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20A6-3AB4-4998-8CB6-F1E3965990B5}"/>
              </a:ext>
            </a:extLst>
          </p:cNvPr>
          <p:cNvSpPr>
            <a:spLocks noGrp="1"/>
          </p:cNvSpPr>
          <p:nvPr>
            <p:ph type="title"/>
          </p:nvPr>
        </p:nvSpPr>
        <p:spPr/>
        <p:txBody>
          <a:bodyPr/>
          <a:lstStyle/>
          <a:p>
            <a:r>
              <a:rPr lang="en-US" dirty="0"/>
              <a:t> Information vs. knowledge</a:t>
            </a:r>
          </a:p>
        </p:txBody>
      </p:sp>
      <p:sp>
        <p:nvSpPr>
          <p:cNvPr id="3" name="Content Placeholder 2">
            <a:extLst>
              <a:ext uri="{FF2B5EF4-FFF2-40B4-BE49-F238E27FC236}">
                <a16:creationId xmlns:a16="http://schemas.microsoft.com/office/drawing/2014/main" id="{5C8A7E55-0981-4A03-8B1B-6BB5BE4031EC}"/>
              </a:ext>
            </a:extLst>
          </p:cNvPr>
          <p:cNvSpPr>
            <a:spLocks noGrp="1"/>
          </p:cNvSpPr>
          <p:nvPr>
            <p:ph idx="1"/>
          </p:nvPr>
        </p:nvSpPr>
        <p:spPr/>
        <p:txBody>
          <a:bodyPr>
            <a:normAutofit/>
          </a:bodyPr>
          <a:lstStyle/>
          <a:p>
            <a:r>
              <a:rPr lang="en-US" dirty="0"/>
              <a:t>Processing information improves the presentation – making it easier to interpret it. Interpretation eases assimilation.</a:t>
            </a:r>
          </a:p>
          <a:p>
            <a:r>
              <a:rPr lang="en-US" dirty="0"/>
              <a:t>Assimilating information brings comprehension.</a:t>
            </a:r>
          </a:p>
          <a:p>
            <a:r>
              <a:rPr lang="en-US" dirty="0"/>
              <a:t>Knowledge is the awareness and understanding of the subject. It is refined from information by experience, intuition, and education.</a:t>
            </a:r>
          </a:p>
          <a:p>
            <a:pPr lvl="1"/>
            <a:r>
              <a:rPr lang="en-US" dirty="0"/>
              <a:t>Knowledge is necessary to formulate predictions and inferences. It is a cognitive process. </a:t>
            </a:r>
          </a:p>
        </p:txBody>
      </p:sp>
      <p:sp>
        <p:nvSpPr>
          <p:cNvPr id="4" name="Date Placeholder 3">
            <a:extLst>
              <a:ext uri="{FF2B5EF4-FFF2-40B4-BE49-F238E27FC236}">
                <a16:creationId xmlns:a16="http://schemas.microsoft.com/office/drawing/2014/main" id="{6426D094-58C2-4A0B-AB0D-3ADFC97E7CDD}"/>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C267F1E5-DA88-42EC-A814-DE36DC3680C5}"/>
              </a:ext>
            </a:extLst>
          </p:cNvPr>
          <p:cNvSpPr>
            <a:spLocks noGrp="1"/>
          </p:cNvSpPr>
          <p:nvPr>
            <p:ph type="ftr" sz="quarter" idx="11"/>
          </p:nvPr>
        </p:nvSpPr>
        <p:spPr/>
        <p:txBody>
          <a:bodyPr/>
          <a:lstStyle/>
          <a:p>
            <a:pPr defTabSz="914400">
              <a:spcAft>
                <a:spcPts val="600"/>
              </a:spcAft>
            </a:pPr>
            <a:r>
              <a:rPr lang="en-US" dirty="0"/>
              <a:t>CYB 705 – Prof. C. R. Johnson</a:t>
            </a:r>
          </a:p>
        </p:txBody>
      </p:sp>
      <p:sp>
        <p:nvSpPr>
          <p:cNvPr id="6" name="Slide Number Placeholder 5">
            <a:extLst>
              <a:ext uri="{FF2B5EF4-FFF2-40B4-BE49-F238E27FC236}">
                <a16:creationId xmlns:a16="http://schemas.microsoft.com/office/drawing/2014/main" id="{F023CE6C-AD1E-4A20-B9FE-A1B2954139FA}"/>
              </a:ext>
            </a:extLst>
          </p:cNvPr>
          <p:cNvSpPr>
            <a:spLocks noGrp="1"/>
          </p:cNvSpPr>
          <p:nvPr>
            <p:ph type="sldNum" sz="quarter" idx="12"/>
          </p:nvPr>
        </p:nvSpPr>
        <p:spPr/>
        <p:txBody>
          <a:bodyPr/>
          <a:lstStyle/>
          <a:p>
            <a:fld id="{DFDF98CC-160E-494C-8C3C-8CDC5FA257DE}" type="slidenum">
              <a:rPr lang="en-US" smtClean="0"/>
              <a:t>16</a:t>
            </a:fld>
            <a:endParaRPr lang="en-US"/>
          </a:p>
        </p:txBody>
      </p:sp>
    </p:spTree>
    <p:extLst>
      <p:ext uri="{BB962C8B-B14F-4D97-AF65-F5344CB8AC3E}">
        <p14:creationId xmlns:p14="http://schemas.microsoft.com/office/powerpoint/2010/main" val="50311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8363-F46C-4A63-BB77-1B5FA3DF453B}"/>
              </a:ext>
            </a:extLst>
          </p:cNvPr>
          <p:cNvSpPr>
            <a:spLocks noGrp="1"/>
          </p:cNvSpPr>
          <p:nvPr>
            <p:ph type="title"/>
          </p:nvPr>
        </p:nvSpPr>
        <p:spPr/>
        <p:txBody>
          <a:bodyPr/>
          <a:lstStyle/>
          <a:p>
            <a:r>
              <a:rPr lang="en-US" dirty="0"/>
              <a:t>Why it matters</a:t>
            </a:r>
          </a:p>
        </p:txBody>
      </p:sp>
      <p:sp>
        <p:nvSpPr>
          <p:cNvPr id="3" name="Content Placeholder 2">
            <a:extLst>
              <a:ext uri="{FF2B5EF4-FFF2-40B4-BE49-F238E27FC236}">
                <a16:creationId xmlns:a16="http://schemas.microsoft.com/office/drawing/2014/main" id="{671F3116-F98F-4C00-8DA8-44E7A81B2555}"/>
              </a:ext>
            </a:extLst>
          </p:cNvPr>
          <p:cNvSpPr>
            <a:spLocks noGrp="1"/>
          </p:cNvSpPr>
          <p:nvPr>
            <p:ph idx="1"/>
          </p:nvPr>
        </p:nvSpPr>
        <p:spPr/>
        <p:txBody>
          <a:bodyPr/>
          <a:lstStyle/>
          <a:p>
            <a:r>
              <a:rPr lang="en-US" dirty="0"/>
              <a:t>Conflating the ideas these terms describe can lead to critical fallacies.</a:t>
            </a:r>
          </a:p>
          <a:p>
            <a:pPr lvl="1"/>
            <a:r>
              <a:rPr lang="en-US" dirty="0"/>
              <a:t>Data is always correct. For example, an application cannot be on version 1.34 and 2.6 at the same time.</a:t>
            </a:r>
          </a:p>
          <a:p>
            <a:pPr lvl="1"/>
            <a:r>
              <a:rPr lang="en-US" dirty="0"/>
              <a:t>Information can be wrong. For example, previous intel indicated the application was version 1.34, but current intel says it is version 2.6.</a:t>
            </a:r>
          </a:p>
          <a:p>
            <a:pPr lvl="1"/>
            <a:r>
              <a:rPr lang="en-US" dirty="0"/>
              <a:t>Knowledge is used when we make the inference that the application as updated between collection of data points. </a:t>
            </a:r>
          </a:p>
        </p:txBody>
      </p:sp>
      <p:sp>
        <p:nvSpPr>
          <p:cNvPr id="4" name="Date Placeholder 3">
            <a:extLst>
              <a:ext uri="{FF2B5EF4-FFF2-40B4-BE49-F238E27FC236}">
                <a16:creationId xmlns:a16="http://schemas.microsoft.com/office/drawing/2014/main" id="{4EE8DF79-6818-4FFE-B877-C54CB0306B2F}"/>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E105234A-FA35-4607-9597-728B0B113FAF}"/>
              </a:ext>
            </a:extLst>
          </p:cNvPr>
          <p:cNvSpPr>
            <a:spLocks noGrp="1"/>
          </p:cNvSpPr>
          <p:nvPr>
            <p:ph type="ftr" sz="quarter" idx="11"/>
          </p:nvPr>
        </p:nvSpPr>
        <p:spPr/>
        <p:txBody>
          <a:bodyPr/>
          <a:lstStyle/>
          <a:p>
            <a:pPr defTabSz="914400">
              <a:spcAft>
                <a:spcPts val="600"/>
              </a:spcAft>
            </a:pPr>
            <a:r>
              <a:rPr lang="en-US" dirty="0"/>
              <a:t>CYB 705 – Prof. C. R. Johnson</a:t>
            </a:r>
          </a:p>
        </p:txBody>
      </p:sp>
      <p:sp>
        <p:nvSpPr>
          <p:cNvPr id="6" name="Slide Number Placeholder 5">
            <a:extLst>
              <a:ext uri="{FF2B5EF4-FFF2-40B4-BE49-F238E27FC236}">
                <a16:creationId xmlns:a16="http://schemas.microsoft.com/office/drawing/2014/main" id="{262C3F10-5CAE-4B21-8DB8-1C55765875EB}"/>
              </a:ext>
            </a:extLst>
          </p:cNvPr>
          <p:cNvSpPr>
            <a:spLocks noGrp="1"/>
          </p:cNvSpPr>
          <p:nvPr>
            <p:ph type="sldNum" sz="quarter" idx="12"/>
          </p:nvPr>
        </p:nvSpPr>
        <p:spPr/>
        <p:txBody>
          <a:bodyPr/>
          <a:lstStyle/>
          <a:p>
            <a:fld id="{DFDF98CC-160E-494C-8C3C-8CDC5FA257DE}" type="slidenum">
              <a:rPr lang="en-US" smtClean="0"/>
              <a:t>17</a:t>
            </a:fld>
            <a:endParaRPr lang="en-US"/>
          </a:p>
        </p:txBody>
      </p:sp>
    </p:spTree>
    <p:extLst>
      <p:ext uri="{BB962C8B-B14F-4D97-AF65-F5344CB8AC3E}">
        <p14:creationId xmlns:p14="http://schemas.microsoft.com/office/powerpoint/2010/main" val="833168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B8363-F46C-4A63-BB77-1B5FA3DF453B}"/>
              </a:ext>
            </a:extLst>
          </p:cNvPr>
          <p:cNvSpPr>
            <a:spLocks noGrp="1"/>
          </p:cNvSpPr>
          <p:nvPr>
            <p:ph type="title"/>
          </p:nvPr>
        </p:nvSpPr>
        <p:spPr/>
        <p:txBody>
          <a:bodyPr/>
          <a:lstStyle/>
          <a:p>
            <a:r>
              <a:rPr lang="en-US" dirty="0"/>
              <a:t>Why it matters</a:t>
            </a:r>
          </a:p>
        </p:txBody>
      </p:sp>
      <p:sp>
        <p:nvSpPr>
          <p:cNvPr id="3" name="Content Placeholder 2">
            <a:extLst>
              <a:ext uri="{FF2B5EF4-FFF2-40B4-BE49-F238E27FC236}">
                <a16:creationId xmlns:a16="http://schemas.microsoft.com/office/drawing/2014/main" id="{671F3116-F98F-4C00-8DA8-44E7A81B2555}"/>
              </a:ext>
            </a:extLst>
          </p:cNvPr>
          <p:cNvSpPr>
            <a:spLocks noGrp="1"/>
          </p:cNvSpPr>
          <p:nvPr>
            <p:ph idx="1"/>
          </p:nvPr>
        </p:nvSpPr>
        <p:spPr/>
        <p:txBody>
          <a:bodyPr/>
          <a:lstStyle/>
          <a:p>
            <a:r>
              <a:rPr lang="en-US" dirty="0"/>
              <a:t>It is also important because of one final term – Wisdom. </a:t>
            </a:r>
          </a:p>
          <a:p>
            <a:pPr lvl="1"/>
            <a:r>
              <a:rPr lang="en-US" dirty="0"/>
              <a:t>We can know HOW (knowledge) but not know WHY (wisdom)</a:t>
            </a:r>
          </a:p>
          <a:p>
            <a:pPr lvl="1"/>
            <a:r>
              <a:rPr lang="en-US" dirty="0"/>
              <a:t>We can understand that we COULD and not whether we SHOULD</a:t>
            </a:r>
          </a:p>
          <a:p>
            <a:pPr lvl="1"/>
            <a:endParaRPr lang="en-US" dirty="0"/>
          </a:p>
          <a:p>
            <a:r>
              <a:rPr lang="en-US" dirty="0"/>
              <a:t>Data is organized into information. Information is necessary to knowledge. Knowledge leads to wisdom. Wisdom is judgement, shared understanding.</a:t>
            </a:r>
          </a:p>
        </p:txBody>
      </p:sp>
      <p:sp>
        <p:nvSpPr>
          <p:cNvPr id="4" name="Date Placeholder 3">
            <a:extLst>
              <a:ext uri="{FF2B5EF4-FFF2-40B4-BE49-F238E27FC236}">
                <a16:creationId xmlns:a16="http://schemas.microsoft.com/office/drawing/2014/main" id="{4EE8DF79-6818-4FFE-B877-C54CB0306B2F}"/>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E105234A-FA35-4607-9597-728B0B113FAF}"/>
              </a:ext>
            </a:extLst>
          </p:cNvPr>
          <p:cNvSpPr>
            <a:spLocks noGrp="1"/>
          </p:cNvSpPr>
          <p:nvPr>
            <p:ph type="ftr" sz="quarter" idx="11"/>
          </p:nvPr>
        </p:nvSpPr>
        <p:spPr/>
        <p:txBody>
          <a:bodyPr/>
          <a:lstStyle/>
          <a:p>
            <a:pPr defTabSz="914400">
              <a:spcAft>
                <a:spcPts val="600"/>
              </a:spcAft>
            </a:pPr>
            <a:r>
              <a:rPr lang="en-US" dirty="0"/>
              <a:t>CYB 705 – Prof. C. R. Johnson</a:t>
            </a:r>
          </a:p>
        </p:txBody>
      </p:sp>
      <p:sp>
        <p:nvSpPr>
          <p:cNvPr id="6" name="Slide Number Placeholder 5">
            <a:extLst>
              <a:ext uri="{FF2B5EF4-FFF2-40B4-BE49-F238E27FC236}">
                <a16:creationId xmlns:a16="http://schemas.microsoft.com/office/drawing/2014/main" id="{262C3F10-5CAE-4B21-8DB8-1C55765875EB}"/>
              </a:ext>
            </a:extLst>
          </p:cNvPr>
          <p:cNvSpPr>
            <a:spLocks noGrp="1"/>
          </p:cNvSpPr>
          <p:nvPr>
            <p:ph type="sldNum" sz="quarter" idx="12"/>
          </p:nvPr>
        </p:nvSpPr>
        <p:spPr/>
        <p:txBody>
          <a:bodyPr/>
          <a:lstStyle/>
          <a:p>
            <a:fld id="{DFDF98CC-160E-494C-8C3C-8CDC5FA257DE}" type="slidenum">
              <a:rPr lang="en-US" smtClean="0"/>
              <a:t>18</a:t>
            </a:fld>
            <a:endParaRPr lang="en-US"/>
          </a:p>
        </p:txBody>
      </p:sp>
    </p:spTree>
    <p:extLst>
      <p:ext uri="{BB962C8B-B14F-4D97-AF65-F5344CB8AC3E}">
        <p14:creationId xmlns:p14="http://schemas.microsoft.com/office/powerpoint/2010/main" val="4187185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D5B1DD-CAB0-4978-84A6-9F504C6BDEAD}"/>
              </a:ext>
            </a:extLst>
          </p:cNvPr>
          <p:cNvSpPr>
            <a:spLocks noGrp="1"/>
          </p:cNvSpPr>
          <p:nvPr>
            <p:ph type="title"/>
          </p:nvPr>
        </p:nvSpPr>
        <p:spPr/>
        <p:txBody>
          <a:bodyPr/>
          <a:lstStyle/>
          <a:p>
            <a:r>
              <a:rPr lang="en-US" dirty="0"/>
              <a:t>Intelligence is not a dump stat	</a:t>
            </a:r>
          </a:p>
        </p:txBody>
      </p:sp>
      <p:sp>
        <p:nvSpPr>
          <p:cNvPr id="6" name="Content Placeholder 5">
            <a:extLst>
              <a:ext uri="{FF2B5EF4-FFF2-40B4-BE49-F238E27FC236}">
                <a16:creationId xmlns:a16="http://schemas.microsoft.com/office/drawing/2014/main" id="{01E9B403-6DE4-42D0-81E7-F7120D56DD9F}"/>
              </a:ext>
            </a:extLst>
          </p:cNvPr>
          <p:cNvSpPr>
            <a:spLocks noGrp="1"/>
          </p:cNvSpPr>
          <p:nvPr>
            <p:ph idx="1"/>
          </p:nvPr>
        </p:nvSpPr>
        <p:spPr/>
        <p:txBody>
          <a:bodyPr>
            <a:noAutofit/>
          </a:bodyPr>
          <a:lstStyle/>
          <a:p>
            <a:r>
              <a:rPr lang="en-US" sz="2000" dirty="0"/>
              <a:t>Many industries, particularly cybersecurity, lives and dies by intel. </a:t>
            </a:r>
          </a:p>
          <a:p>
            <a:pPr lvl="1"/>
            <a:r>
              <a:rPr lang="en-US" sz="2000" dirty="0"/>
              <a:t>Intel is the interpretation of data into information and application to a topic. </a:t>
            </a:r>
          </a:p>
          <a:p>
            <a:pPr lvl="1"/>
            <a:r>
              <a:rPr lang="en-US" sz="2000" dirty="0"/>
              <a:t>Example – Datum is a single list of responses to a survey. Data is collecting and compiling those results. Information is a reflection of responses (this is what is happening.)</a:t>
            </a:r>
          </a:p>
          <a:p>
            <a:pPr lvl="1"/>
            <a:r>
              <a:rPr lang="en-US" sz="2000" dirty="0"/>
              <a:t>Intelligence/understanding an interpretation of those results indicating that ransomware is on the rise.</a:t>
            </a:r>
          </a:p>
          <a:p>
            <a:pPr lvl="1"/>
            <a:r>
              <a:rPr lang="en-US" sz="2000" dirty="0"/>
              <a:t>Knowledge is developing practical response and prevention measures (gathering data and intelligence in that process) in response to this threat.</a:t>
            </a:r>
          </a:p>
          <a:p>
            <a:pPr lvl="1"/>
            <a:r>
              <a:rPr lang="en-US" sz="2000" dirty="0"/>
              <a:t>Wisdom is learning lessons from outbreaks and improving practices as a result.</a:t>
            </a:r>
          </a:p>
        </p:txBody>
      </p:sp>
    </p:spTree>
    <p:extLst>
      <p:ext uri="{BB962C8B-B14F-4D97-AF65-F5344CB8AC3E}">
        <p14:creationId xmlns:p14="http://schemas.microsoft.com/office/powerpoint/2010/main" val="2806699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7C76871-6C7E-FDFE-66BF-0246470229CF}"/>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1034DC16-F1CC-9967-8F7D-5801764E5FE4}"/>
              </a:ext>
            </a:extLst>
          </p:cNvPr>
          <p:cNvSpPr>
            <a:spLocks noGrp="1"/>
          </p:cNvSpPr>
          <p:nvPr>
            <p:ph type="ftr" sz="quarter" idx="11"/>
          </p:nvPr>
        </p:nvSpPr>
        <p:spPr/>
        <p:txBody>
          <a:bodyPr/>
          <a:lstStyle/>
          <a:p>
            <a:r>
              <a:rPr lang="en-US" dirty="0"/>
              <a:t>Prometheus, giver of light</a:t>
            </a:r>
          </a:p>
        </p:txBody>
      </p:sp>
      <p:sp>
        <p:nvSpPr>
          <p:cNvPr id="6" name="Slide Number Placeholder 5">
            <a:extLst>
              <a:ext uri="{FF2B5EF4-FFF2-40B4-BE49-F238E27FC236}">
                <a16:creationId xmlns:a16="http://schemas.microsoft.com/office/drawing/2014/main" id="{B124E566-10FD-74EC-0CC2-A41D0D90DA62}"/>
              </a:ext>
            </a:extLst>
          </p:cNvPr>
          <p:cNvSpPr>
            <a:spLocks noGrp="1"/>
          </p:cNvSpPr>
          <p:nvPr>
            <p:ph type="sldNum" sz="quarter" idx="12"/>
          </p:nvPr>
        </p:nvSpPr>
        <p:spPr/>
        <p:txBody>
          <a:bodyPr/>
          <a:lstStyle/>
          <a:p>
            <a:fld id="{DFDF98CC-160E-494C-8C3C-8CDC5FA257DE}" type="slidenum">
              <a:rPr lang="en-US" smtClean="0"/>
              <a:t>2</a:t>
            </a:fld>
            <a:endParaRPr lang="en-US"/>
          </a:p>
        </p:txBody>
      </p:sp>
      <p:pic>
        <p:nvPicPr>
          <p:cNvPr id="8" name="Picture 7" descr="A picture containing text, person&#10;&#10;Description automatically generated">
            <a:extLst>
              <a:ext uri="{FF2B5EF4-FFF2-40B4-BE49-F238E27FC236}">
                <a16:creationId xmlns:a16="http://schemas.microsoft.com/office/drawing/2014/main" id="{B0686F0E-2405-8AF8-9186-644989B42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733" y="0"/>
            <a:ext cx="4812632" cy="6858000"/>
          </a:xfrm>
          <a:prstGeom prst="rect">
            <a:avLst/>
          </a:prstGeom>
        </p:spPr>
      </p:pic>
      <p:pic>
        <p:nvPicPr>
          <p:cNvPr id="10" name="Picture 9" descr="A picture containing text, dog, person, indoor&#10;&#10;Description automatically generated">
            <a:extLst>
              <a:ext uri="{FF2B5EF4-FFF2-40B4-BE49-F238E27FC236}">
                <a16:creationId xmlns:a16="http://schemas.microsoft.com/office/drawing/2014/main" id="{003EFD42-D6CE-08FA-A7CA-B5BF8F749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678" y="0"/>
            <a:ext cx="6199322" cy="6858000"/>
          </a:xfrm>
          <a:prstGeom prst="rect">
            <a:avLst/>
          </a:prstGeom>
        </p:spPr>
      </p:pic>
      <p:sp>
        <p:nvSpPr>
          <p:cNvPr id="11" name="TextBox 10">
            <a:extLst>
              <a:ext uri="{FF2B5EF4-FFF2-40B4-BE49-F238E27FC236}">
                <a16:creationId xmlns:a16="http://schemas.microsoft.com/office/drawing/2014/main" id="{540524CD-735B-E1A4-9F65-7C3678FEDD0B}"/>
              </a:ext>
            </a:extLst>
          </p:cNvPr>
          <p:cNvSpPr txBox="1"/>
          <p:nvPr/>
        </p:nvSpPr>
        <p:spPr>
          <a:xfrm>
            <a:off x="1141411" y="749360"/>
            <a:ext cx="4690222" cy="4524315"/>
          </a:xfrm>
          <a:prstGeom prst="rect">
            <a:avLst/>
          </a:prstGeom>
          <a:noFill/>
        </p:spPr>
        <p:txBody>
          <a:bodyPr wrap="square" rtlCol="0">
            <a:spAutoFit/>
          </a:bodyPr>
          <a:lstStyle/>
          <a:p>
            <a:r>
              <a:rPr lang="en-US" sz="9600" b="1" dirty="0">
                <a:latin typeface="+mj-lt"/>
              </a:rPr>
              <a:t>Playing</a:t>
            </a:r>
          </a:p>
          <a:p>
            <a:r>
              <a:rPr lang="en-US" sz="9600" b="1" dirty="0">
                <a:latin typeface="+mj-lt"/>
              </a:rPr>
              <a:t>With</a:t>
            </a:r>
          </a:p>
          <a:p>
            <a:r>
              <a:rPr lang="en-US" sz="9600" b="1" dirty="0">
                <a:latin typeface="+mj-lt"/>
              </a:rPr>
              <a:t>Fire</a:t>
            </a:r>
          </a:p>
        </p:txBody>
      </p:sp>
    </p:spTree>
    <p:extLst>
      <p:ext uri="{BB962C8B-B14F-4D97-AF65-F5344CB8AC3E}">
        <p14:creationId xmlns:p14="http://schemas.microsoft.com/office/powerpoint/2010/main" val="216862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688F-BFBC-42BF-8035-60EDE64375D4}"/>
              </a:ext>
            </a:extLst>
          </p:cNvPr>
          <p:cNvSpPr>
            <a:spLocks noGrp="1"/>
          </p:cNvSpPr>
          <p:nvPr>
            <p:ph type="title"/>
          </p:nvPr>
        </p:nvSpPr>
        <p:spPr/>
        <p:txBody>
          <a:bodyPr/>
          <a:lstStyle/>
          <a:p>
            <a:r>
              <a:rPr lang="en-US" dirty="0"/>
              <a:t>Making Data Useful</a:t>
            </a:r>
          </a:p>
        </p:txBody>
      </p:sp>
      <p:sp>
        <p:nvSpPr>
          <p:cNvPr id="3" name="Content Placeholder 2">
            <a:extLst>
              <a:ext uri="{FF2B5EF4-FFF2-40B4-BE49-F238E27FC236}">
                <a16:creationId xmlns:a16="http://schemas.microsoft.com/office/drawing/2014/main" id="{1C8B6925-16FE-4680-BCD3-BC103C4644D2}"/>
              </a:ext>
            </a:extLst>
          </p:cNvPr>
          <p:cNvSpPr>
            <a:spLocks noGrp="1"/>
          </p:cNvSpPr>
          <p:nvPr>
            <p:ph idx="1"/>
          </p:nvPr>
        </p:nvSpPr>
        <p:spPr>
          <a:xfrm>
            <a:off x="685801" y="2142067"/>
            <a:ext cx="10782299" cy="3649133"/>
          </a:xfrm>
        </p:spPr>
        <p:txBody>
          <a:bodyPr/>
          <a:lstStyle/>
          <a:p>
            <a:r>
              <a:rPr lang="en-US" sz="2000" dirty="0"/>
              <a:t>Productivity on an assembly line is measured before Christmas break and then after. Fewer units are assembled after than before. Data -&gt; Interpretation.</a:t>
            </a:r>
          </a:p>
          <a:p>
            <a:pPr lvl="1"/>
            <a:r>
              <a:rPr lang="en-US" sz="2000" dirty="0"/>
              <a:t>Employees who get breaks work slower?</a:t>
            </a:r>
          </a:p>
          <a:p>
            <a:pPr lvl="1"/>
            <a:r>
              <a:rPr lang="en-US" sz="2000" dirty="0"/>
              <a:t>Employees work faster when they have a break coming up to look forward to?</a:t>
            </a:r>
          </a:p>
          <a:p>
            <a:pPr lvl="1"/>
            <a:r>
              <a:rPr lang="en-US" sz="2000" dirty="0"/>
              <a:t>It takes a while to ramp back up to capacity after a break?</a:t>
            </a:r>
          </a:p>
          <a:p>
            <a:pPr lvl="1"/>
            <a:r>
              <a:rPr lang="en-US" sz="2000" dirty="0"/>
              <a:t>Inefficiencies in operations create delays after a break?</a:t>
            </a:r>
          </a:p>
        </p:txBody>
      </p:sp>
    </p:spTree>
    <p:extLst>
      <p:ext uri="{BB962C8B-B14F-4D97-AF65-F5344CB8AC3E}">
        <p14:creationId xmlns:p14="http://schemas.microsoft.com/office/powerpoint/2010/main" val="4160790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F1DCC-7158-4172-A565-C03FEA77707B}"/>
              </a:ext>
            </a:extLst>
          </p:cNvPr>
          <p:cNvSpPr>
            <a:spLocks noGrp="1"/>
          </p:cNvSpPr>
          <p:nvPr>
            <p:ph type="title"/>
          </p:nvPr>
        </p:nvSpPr>
        <p:spPr/>
        <p:txBody>
          <a:bodyPr/>
          <a:lstStyle/>
          <a:p>
            <a:r>
              <a:rPr lang="en-US" dirty="0"/>
              <a:t>What we do online</a:t>
            </a:r>
          </a:p>
        </p:txBody>
      </p:sp>
      <p:sp>
        <p:nvSpPr>
          <p:cNvPr id="3" name="Content Placeholder 2">
            <a:extLst>
              <a:ext uri="{FF2B5EF4-FFF2-40B4-BE49-F238E27FC236}">
                <a16:creationId xmlns:a16="http://schemas.microsoft.com/office/drawing/2014/main" id="{FEC4FF0F-8817-4BDE-B5DA-6561E97A47CE}"/>
              </a:ext>
            </a:extLst>
          </p:cNvPr>
          <p:cNvSpPr>
            <a:spLocks noGrp="1"/>
          </p:cNvSpPr>
          <p:nvPr>
            <p:ph idx="1"/>
          </p:nvPr>
        </p:nvSpPr>
        <p:spPr/>
        <p:txBody>
          <a:bodyPr/>
          <a:lstStyle/>
          <a:p>
            <a:r>
              <a:rPr lang="en-US" dirty="0"/>
              <a:t>The Internet was originally more focused on communication.</a:t>
            </a:r>
          </a:p>
          <a:p>
            <a:pPr lvl="1"/>
            <a:r>
              <a:rPr lang="en-US" dirty="0"/>
              <a:t>There is now an intersectionality between communication and information seeking. </a:t>
            </a:r>
          </a:p>
          <a:p>
            <a:pPr lvl="1"/>
            <a:endParaRPr lang="en-US" dirty="0"/>
          </a:p>
          <a:p>
            <a:r>
              <a:rPr lang="en-US" dirty="0"/>
              <a:t>The Web is how we communicate, socialize, learn, engage with markets, access entertainment, contract services, the list goes on and on.</a:t>
            </a:r>
          </a:p>
          <a:p>
            <a:pPr lvl="1"/>
            <a:endParaRPr lang="en-US" dirty="0"/>
          </a:p>
        </p:txBody>
      </p:sp>
      <p:sp>
        <p:nvSpPr>
          <p:cNvPr id="4" name="Date Placeholder 3">
            <a:extLst>
              <a:ext uri="{FF2B5EF4-FFF2-40B4-BE49-F238E27FC236}">
                <a16:creationId xmlns:a16="http://schemas.microsoft.com/office/drawing/2014/main" id="{FC34390B-2816-40D2-B6B7-D0CA5DDC884D}"/>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6" name="Slide Number Placeholder 5">
            <a:extLst>
              <a:ext uri="{FF2B5EF4-FFF2-40B4-BE49-F238E27FC236}">
                <a16:creationId xmlns:a16="http://schemas.microsoft.com/office/drawing/2014/main" id="{7F5AD8AE-DFAE-42E9-BBAA-6AE6F9F91F67}"/>
              </a:ext>
            </a:extLst>
          </p:cNvPr>
          <p:cNvSpPr>
            <a:spLocks noGrp="1"/>
          </p:cNvSpPr>
          <p:nvPr>
            <p:ph type="sldNum" sz="quarter" idx="12"/>
          </p:nvPr>
        </p:nvSpPr>
        <p:spPr/>
        <p:txBody>
          <a:bodyPr/>
          <a:lstStyle/>
          <a:p>
            <a:fld id="{DFDF98CC-160E-494C-8C3C-8CDC5FA257DE}" type="slidenum">
              <a:rPr lang="en-US" smtClean="0"/>
              <a:t>21</a:t>
            </a:fld>
            <a:endParaRPr lang="en-US"/>
          </a:p>
        </p:txBody>
      </p:sp>
    </p:spTree>
    <p:extLst>
      <p:ext uri="{BB962C8B-B14F-4D97-AF65-F5344CB8AC3E}">
        <p14:creationId xmlns:p14="http://schemas.microsoft.com/office/powerpoint/2010/main" val="2723121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BDA3-233F-6C98-E889-147E303DA10B}"/>
              </a:ext>
            </a:extLst>
          </p:cNvPr>
          <p:cNvSpPr>
            <a:spLocks noGrp="1"/>
          </p:cNvSpPr>
          <p:nvPr>
            <p:ph type="title"/>
          </p:nvPr>
        </p:nvSpPr>
        <p:spPr/>
        <p:txBody>
          <a:bodyPr/>
          <a:lstStyle/>
          <a:p>
            <a:r>
              <a:rPr lang="en-US" dirty="0"/>
              <a:t>Fruit of a Poisoned Tree</a:t>
            </a:r>
          </a:p>
        </p:txBody>
      </p:sp>
      <p:sp>
        <p:nvSpPr>
          <p:cNvPr id="3" name="Content Placeholder 2">
            <a:extLst>
              <a:ext uri="{FF2B5EF4-FFF2-40B4-BE49-F238E27FC236}">
                <a16:creationId xmlns:a16="http://schemas.microsoft.com/office/drawing/2014/main" id="{B1CDCFB8-8DF2-5F7F-3D07-69D35F5F208A}"/>
              </a:ext>
            </a:extLst>
          </p:cNvPr>
          <p:cNvSpPr>
            <a:spLocks noGrp="1"/>
          </p:cNvSpPr>
          <p:nvPr>
            <p:ph idx="1"/>
          </p:nvPr>
        </p:nvSpPr>
        <p:spPr/>
        <p:txBody>
          <a:bodyPr/>
          <a:lstStyle/>
          <a:p>
            <a:pPr marL="0" indent="0">
              <a:buNone/>
            </a:pPr>
            <a:r>
              <a:rPr lang="en-US" dirty="0"/>
              <a:t>Garbage in means garbage out. </a:t>
            </a:r>
          </a:p>
          <a:p>
            <a:pPr marL="0" indent="0">
              <a:buNone/>
            </a:pPr>
            <a:endParaRPr lang="en-US" dirty="0"/>
          </a:p>
          <a:p>
            <a:pPr marL="0" indent="0">
              <a:buNone/>
            </a:pPr>
            <a:r>
              <a:rPr lang="en-US" dirty="0"/>
              <a:t>It is difficult to identify inconsistencies / inaccuracies</a:t>
            </a:r>
          </a:p>
          <a:p>
            <a:pPr marL="0" indent="0">
              <a:buNone/>
            </a:pPr>
            <a:endParaRPr lang="en-US" dirty="0"/>
          </a:p>
          <a:p>
            <a:pPr marL="0" indent="0">
              <a:buNone/>
            </a:pPr>
            <a:r>
              <a:rPr lang="en-US" dirty="0"/>
              <a:t>It is difficult to reconcile cognitive dissonance</a:t>
            </a:r>
          </a:p>
        </p:txBody>
      </p:sp>
      <p:sp>
        <p:nvSpPr>
          <p:cNvPr id="4" name="Date Placeholder 3">
            <a:extLst>
              <a:ext uri="{FF2B5EF4-FFF2-40B4-BE49-F238E27FC236}">
                <a16:creationId xmlns:a16="http://schemas.microsoft.com/office/drawing/2014/main" id="{C9B3D35A-5C4A-D33F-09A5-63B0C39F5733}"/>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6" name="Slide Number Placeholder 5">
            <a:extLst>
              <a:ext uri="{FF2B5EF4-FFF2-40B4-BE49-F238E27FC236}">
                <a16:creationId xmlns:a16="http://schemas.microsoft.com/office/drawing/2014/main" id="{CA6E2EAA-AB64-EB53-563B-083E690ED7B9}"/>
              </a:ext>
            </a:extLst>
          </p:cNvPr>
          <p:cNvSpPr>
            <a:spLocks noGrp="1"/>
          </p:cNvSpPr>
          <p:nvPr>
            <p:ph type="sldNum" sz="quarter" idx="12"/>
          </p:nvPr>
        </p:nvSpPr>
        <p:spPr/>
        <p:txBody>
          <a:bodyPr/>
          <a:lstStyle/>
          <a:p>
            <a:fld id="{DFDF98CC-160E-494C-8C3C-8CDC5FA257DE}" type="slidenum">
              <a:rPr lang="en-US" smtClean="0"/>
              <a:t>22</a:t>
            </a:fld>
            <a:endParaRPr lang="en-US"/>
          </a:p>
        </p:txBody>
      </p:sp>
    </p:spTree>
    <p:extLst>
      <p:ext uri="{BB962C8B-B14F-4D97-AF65-F5344CB8AC3E}">
        <p14:creationId xmlns:p14="http://schemas.microsoft.com/office/powerpoint/2010/main" val="3900447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5A155D-4C0E-7617-067C-AEA777F99EE7}"/>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4062BDC2-0873-0631-E038-BC950E459FF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F457826-5693-3B88-A926-4FF4855BE3DF}"/>
              </a:ext>
            </a:extLst>
          </p:cNvPr>
          <p:cNvSpPr>
            <a:spLocks noGrp="1"/>
          </p:cNvSpPr>
          <p:nvPr>
            <p:ph type="sldNum" sz="quarter" idx="12"/>
          </p:nvPr>
        </p:nvSpPr>
        <p:spPr/>
        <p:txBody>
          <a:bodyPr/>
          <a:lstStyle/>
          <a:p>
            <a:fld id="{DFDF98CC-160E-494C-8C3C-8CDC5FA257DE}" type="slidenum">
              <a:rPr lang="en-US" smtClean="0"/>
              <a:t>23</a:t>
            </a:fld>
            <a:endParaRPr lang="en-US"/>
          </a:p>
        </p:txBody>
      </p:sp>
      <p:pic>
        <p:nvPicPr>
          <p:cNvPr id="1026" name="Picture 2" descr="Common Mullein: Stunning Photos of the 'Flannel Leaf' Plant | Live Science">
            <a:extLst>
              <a:ext uri="{FF2B5EF4-FFF2-40B4-BE49-F238E27FC236}">
                <a16:creationId xmlns:a16="http://schemas.microsoft.com/office/drawing/2014/main" id="{BC7A2C05-2DDC-6BC7-3B18-D7B78FB9E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614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bacco Treatment Specialist - Nicotine Monkey">
            <a:extLst>
              <a:ext uri="{FF2B5EF4-FFF2-40B4-BE49-F238E27FC236}">
                <a16:creationId xmlns:a16="http://schemas.microsoft.com/office/drawing/2014/main" id="{535B3E60-49CD-2CFD-A77F-3C97E3E7B2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85"/>
          <a:stretch/>
        </p:blipFill>
        <p:spPr bwMode="auto">
          <a:xfrm>
            <a:off x="6098931" y="0"/>
            <a:ext cx="609306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611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2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D61478-E266-C793-02F7-1AD05B9E18CD}"/>
              </a:ext>
            </a:extLst>
          </p:cNvPr>
          <p:cNvSpPr>
            <a:spLocks noGrp="1"/>
          </p:cNvSpPr>
          <p:nvPr>
            <p:ph type="title"/>
          </p:nvPr>
        </p:nvSpPr>
        <p:spPr>
          <a:xfrm>
            <a:off x="1141413" y="618518"/>
            <a:ext cx="4459286" cy="1478570"/>
          </a:xfrm>
        </p:spPr>
        <p:txBody>
          <a:bodyPr>
            <a:normAutofit/>
          </a:bodyPr>
          <a:lstStyle/>
          <a:p>
            <a:r>
              <a:rPr lang="en-US" sz="3200" dirty="0"/>
              <a:t>Problem</a:t>
            </a:r>
          </a:p>
        </p:txBody>
      </p:sp>
      <p:sp>
        <p:nvSpPr>
          <p:cNvPr id="16" name="Content Placeholder 15">
            <a:extLst>
              <a:ext uri="{FF2B5EF4-FFF2-40B4-BE49-F238E27FC236}">
                <a16:creationId xmlns:a16="http://schemas.microsoft.com/office/drawing/2014/main" id="{1D9FBBAC-7159-FB8B-5A0E-8B68CD2EBF9A}"/>
              </a:ext>
            </a:extLst>
          </p:cNvPr>
          <p:cNvSpPr>
            <a:spLocks noGrp="1"/>
          </p:cNvSpPr>
          <p:nvPr>
            <p:ph idx="1"/>
          </p:nvPr>
        </p:nvSpPr>
        <p:spPr>
          <a:xfrm>
            <a:off x="1141412" y="2249487"/>
            <a:ext cx="4459287" cy="3965046"/>
          </a:xfrm>
        </p:spPr>
        <p:txBody>
          <a:bodyPr>
            <a:normAutofit/>
          </a:bodyPr>
          <a:lstStyle/>
          <a:p>
            <a:r>
              <a:rPr lang="en-US" sz="2000" dirty="0"/>
              <a:t>It takes a LOT of work to get the truth. </a:t>
            </a:r>
          </a:p>
          <a:p>
            <a:r>
              <a:rPr lang="en-US" sz="2000" dirty="0"/>
              <a:t>Information reinforces itself once it is accepted. </a:t>
            </a:r>
          </a:p>
          <a:p>
            <a:r>
              <a:rPr lang="en-US" sz="2000" dirty="0"/>
              <a:t>How do you KNOW what you KNOW?</a:t>
            </a:r>
          </a:p>
          <a:p>
            <a:pPr lvl="1"/>
            <a:r>
              <a:rPr lang="en-US" sz="1600" dirty="0"/>
              <a:t>News, Ads</a:t>
            </a:r>
          </a:p>
          <a:p>
            <a:pPr lvl="1"/>
            <a:r>
              <a:rPr lang="en-US" sz="1600" dirty="0"/>
              <a:t>Peers, Parents</a:t>
            </a:r>
          </a:p>
          <a:p>
            <a:pPr lvl="1"/>
            <a:r>
              <a:rPr lang="en-US" sz="1600" dirty="0"/>
              <a:t>Media, Influencers</a:t>
            </a:r>
          </a:p>
          <a:p>
            <a:pPr lvl="1"/>
            <a:r>
              <a:rPr lang="en-US" sz="1600"/>
              <a:t>You hear/see it</a:t>
            </a:r>
            <a:endParaRPr lang="en-US" sz="1600" dirty="0"/>
          </a:p>
        </p:txBody>
      </p:sp>
      <p:pic>
        <p:nvPicPr>
          <p:cNvPr id="17" name="Content Placeholder 7" descr="Logo, company name&#10;&#10;Description automatically generated">
            <a:extLst>
              <a:ext uri="{FF2B5EF4-FFF2-40B4-BE49-F238E27FC236}">
                <a16:creationId xmlns:a16="http://schemas.microsoft.com/office/drawing/2014/main" id="{6892AC36-F7EA-FA1C-8EC0-1C2DBE766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649" y="618518"/>
            <a:ext cx="4238981"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26" name="Group 2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Date Placeholder 3">
            <a:extLst>
              <a:ext uri="{FF2B5EF4-FFF2-40B4-BE49-F238E27FC236}">
                <a16:creationId xmlns:a16="http://schemas.microsoft.com/office/drawing/2014/main" id="{AD13CD1A-5975-128A-4532-C0F04D0A218D}"/>
              </a:ext>
            </a:extLst>
          </p:cNvPr>
          <p:cNvSpPr>
            <a:spLocks noGrp="1"/>
          </p:cNvSpPr>
          <p:nvPr>
            <p:ph type="dt" sz="half" idx="10"/>
          </p:nvPr>
        </p:nvSpPr>
        <p:spPr>
          <a:xfrm>
            <a:off x="7456921" y="6340474"/>
            <a:ext cx="2743200" cy="365125"/>
          </a:xfrm>
        </p:spPr>
        <p:txBody>
          <a:bodyPr>
            <a:normAutofit/>
          </a:bodyPr>
          <a:lstStyle/>
          <a:p>
            <a:pPr>
              <a:spcAft>
                <a:spcPts val="600"/>
              </a:spcAft>
            </a:pPr>
            <a:fld id="{B9867A03-0D75-4281-ABBC-48F8F2265ADC}" type="datetime1">
              <a:rPr lang="en-US" smtClean="0"/>
              <a:pPr>
                <a:spcAft>
                  <a:spcPts val="600"/>
                </a:spcAft>
              </a:pPr>
              <a:t>9/26/2022</a:t>
            </a:fld>
            <a:endParaRPr lang="en-US"/>
          </a:p>
        </p:txBody>
      </p:sp>
      <p:sp>
        <p:nvSpPr>
          <p:cNvPr id="6" name="Slide Number Placeholder 5">
            <a:extLst>
              <a:ext uri="{FF2B5EF4-FFF2-40B4-BE49-F238E27FC236}">
                <a16:creationId xmlns:a16="http://schemas.microsoft.com/office/drawing/2014/main" id="{A872C378-18D0-3285-9538-EEFF9C27EFD5}"/>
              </a:ext>
            </a:extLst>
          </p:cNvPr>
          <p:cNvSpPr>
            <a:spLocks noGrp="1"/>
          </p:cNvSpPr>
          <p:nvPr>
            <p:ph type="sldNum" sz="quarter" idx="12"/>
          </p:nvPr>
        </p:nvSpPr>
        <p:spPr>
          <a:xfrm>
            <a:off x="10276321" y="6340472"/>
            <a:ext cx="771089" cy="365125"/>
          </a:xfrm>
        </p:spPr>
        <p:txBody>
          <a:bodyPr>
            <a:normAutofit/>
          </a:bodyPr>
          <a:lstStyle/>
          <a:p>
            <a:pPr>
              <a:spcAft>
                <a:spcPts val="600"/>
              </a:spcAft>
            </a:pPr>
            <a:fld id="{DFDF98CC-160E-494C-8C3C-8CDC5FA257DE}" type="slidenum">
              <a:rPr lang="en-US" smtClean="0"/>
              <a:pPr>
                <a:spcAft>
                  <a:spcPts val="600"/>
                </a:spcAft>
              </a:pPr>
              <a:t>24</a:t>
            </a:fld>
            <a:endParaRPr lang="en-US"/>
          </a:p>
        </p:txBody>
      </p:sp>
    </p:spTree>
    <p:extLst>
      <p:ext uri="{BB962C8B-B14F-4D97-AF65-F5344CB8AC3E}">
        <p14:creationId xmlns:p14="http://schemas.microsoft.com/office/powerpoint/2010/main" val="2506225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937F-AB07-4B22-B611-44F28BEA62E0}"/>
              </a:ext>
            </a:extLst>
          </p:cNvPr>
          <p:cNvSpPr>
            <a:spLocks noGrp="1"/>
          </p:cNvSpPr>
          <p:nvPr>
            <p:ph type="title"/>
          </p:nvPr>
        </p:nvSpPr>
        <p:spPr/>
        <p:txBody>
          <a:bodyPr/>
          <a:lstStyle/>
          <a:p>
            <a:r>
              <a:rPr lang="en-US" dirty="0"/>
              <a:t>Misapplication</a:t>
            </a:r>
          </a:p>
        </p:txBody>
      </p:sp>
      <p:sp>
        <p:nvSpPr>
          <p:cNvPr id="3" name="Content Placeholder 2">
            <a:extLst>
              <a:ext uri="{FF2B5EF4-FFF2-40B4-BE49-F238E27FC236}">
                <a16:creationId xmlns:a16="http://schemas.microsoft.com/office/drawing/2014/main" id="{B98CA504-0AE3-4BF3-B073-B5321A47443A}"/>
              </a:ext>
            </a:extLst>
          </p:cNvPr>
          <p:cNvSpPr>
            <a:spLocks noGrp="1"/>
          </p:cNvSpPr>
          <p:nvPr>
            <p:ph idx="1"/>
          </p:nvPr>
        </p:nvSpPr>
        <p:spPr/>
        <p:txBody>
          <a:bodyPr/>
          <a:lstStyle/>
          <a:p>
            <a:r>
              <a:rPr lang="en-US" dirty="0"/>
              <a:t>Social Media Algorithms:</a:t>
            </a:r>
          </a:p>
          <a:p>
            <a:pPr lvl="1"/>
            <a:r>
              <a:rPr lang="en-US" dirty="0"/>
              <a:t>The platform benefits from content that is popular – push that to the top.</a:t>
            </a:r>
          </a:p>
          <a:p>
            <a:pPr lvl="1"/>
            <a:r>
              <a:rPr lang="en-US" dirty="0"/>
              <a:t>The platform suffers from content that is unpopular – push that to the bottom.</a:t>
            </a:r>
          </a:p>
          <a:p>
            <a:pPr lvl="1"/>
            <a:r>
              <a:rPr lang="en-US" dirty="0"/>
              <a:t>The platform benefits from content that has a high level of interaction – push that to the top.</a:t>
            </a:r>
          </a:p>
          <a:p>
            <a:pPr lvl="1"/>
            <a:r>
              <a:rPr lang="en-US" dirty="0"/>
              <a:t>The platform suffers from content that is obscene or distasteful – push that to the bottom. </a:t>
            </a:r>
          </a:p>
          <a:p>
            <a:pPr lvl="1"/>
            <a:r>
              <a:rPr lang="en-US" dirty="0"/>
              <a:t>The platform benefits from content that pays for exposure – push that to the top.</a:t>
            </a:r>
          </a:p>
        </p:txBody>
      </p:sp>
      <p:sp>
        <p:nvSpPr>
          <p:cNvPr id="4" name="Date Placeholder 3">
            <a:extLst>
              <a:ext uri="{FF2B5EF4-FFF2-40B4-BE49-F238E27FC236}">
                <a16:creationId xmlns:a16="http://schemas.microsoft.com/office/drawing/2014/main" id="{673A9A59-9A1B-4A0C-9633-C52DFEBFDBE4}"/>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DB43ACA1-8D59-4438-874B-37541D85EE5E}"/>
              </a:ext>
            </a:extLst>
          </p:cNvPr>
          <p:cNvSpPr>
            <a:spLocks noGrp="1"/>
          </p:cNvSpPr>
          <p:nvPr>
            <p:ph type="ftr" sz="quarter" idx="11"/>
          </p:nvPr>
        </p:nvSpPr>
        <p:spPr/>
        <p:txBody>
          <a:bodyPr/>
          <a:lstStyle/>
          <a:p>
            <a:r>
              <a:rPr lang="en-US"/>
              <a:t>CIS 303 – Prof. C. R. Johnson</a:t>
            </a:r>
            <a:endParaRPr lang="en-US" dirty="0"/>
          </a:p>
        </p:txBody>
      </p:sp>
      <p:sp>
        <p:nvSpPr>
          <p:cNvPr id="6" name="Slide Number Placeholder 5">
            <a:extLst>
              <a:ext uri="{FF2B5EF4-FFF2-40B4-BE49-F238E27FC236}">
                <a16:creationId xmlns:a16="http://schemas.microsoft.com/office/drawing/2014/main" id="{74C6421E-884F-4FFE-B518-D874DF08D081}"/>
              </a:ext>
            </a:extLst>
          </p:cNvPr>
          <p:cNvSpPr>
            <a:spLocks noGrp="1"/>
          </p:cNvSpPr>
          <p:nvPr>
            <p:ph type="sldNum" sz="quarter" idx="12"/>
          </p:nvPr>
        </p:nvSpPr>
        <p:spPr/>
        <p:txBody>
          <a:bodyPr/>
          <a:lstStyle/>
          <a:p>
            <a:fld id="{DFDF98CC-160E-494C-8C3C-8CDC5FA257DE}" type="slidenum">
              <a:rPr lang="en-US" smtClean="0"/>
              <a:t>25</a:t>
            </a:fld>
            <a:endParaRPr lang="en-US"/>
          </a:p>
        </p:txBody>
      </p:sp>
    </p:spTree>
    <p:extLst>
      <p:ext uri="{BB962C8B-B14F-4D97-AF65-F5344CB8AC3E}">
        <p14:creationId xmlns:p14="http://schemas.microsoft.com/office/powerpoint/2010/main" val="1435307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F349-CA71-A755-C4BB-29267A715468}"/>
              </a:ext>
            </a:extLst>
          </p:cNvPr>
          <p:cNvSpPr>
            <a:spLocks noGrp="1"/>
          </p:cNvSpPr>
          <p:nvPr>
            <p:ph type="title"/>
          </p:nvPr>
        </p:nvSpPr>
        <p:spPr/>
        <p:txBody>
          <a:bodyPr/>
          <a:lstStyle/>
          <a:p>
            <a:r>
              <a:rPr lang="en-US" dirty="0"/>
              <a:t>It’s designed to bias</a:t>
            </a:r>
          </a:p>
        </p:txBody>
      </p:sp>
      <p:sp>
        <p:nvSpPr>
          <p:cNvPr id="3" name="Content Placeholder 2">
            <a:extLst>
              <a:ext uri="{FF2B5EF4-FFF2-40B4-BE49-F238E27FC236}">
                <a16:creationId xmlns:a16="http://schemas.microsoft.com/office/drawing/2014/main" id="{3D36A025-5829-B6B2-5CBE-6635688704DD}"/>
              </a:ext>
            </a:extLst>
          </p:cNvPr>
          <p:cNvSpPr>
            <a:spLocks noGrp="1"/>
          </p:cNvSpPr>
          <p:nvPr>
            <p:ph idx="1"/>
          </p:nvPr>
        </p:nvSpPr>
        <p:spPr/>
        <p:txBody>
          <a:bodyPr>
            <a:normAutofit lnSpcReduction="10000"/>
          </a:bodyPr>
          <a:lstStyle/>
          <a:p>
            <a:r>
              <a:rPr lang="en-US" dirty="0"/>
              <a:t>Radicalization pipelines</a:t>
            </a:r>
          </a:p>
          <a:p>
            <a:pPr lvl="1"/>
            <a:r>
              <a:rPr lang="en-US" dirty="0"/>
              <a:t>Pacing and leading</a:t>
            </a:r>
          </a:p>
          <a:p>
            <a:pPr lvl="1"/>
            <a:r>
              <a:rPr lang="en-US" dirty="0"/>
              <a:t>Information silos / echo chambers</a:t>
            </a:r>
          </a:p>
          <a:p>
            <a:pPr lvl="1"/>
            <a:r>
              <a:rPr lang="en-US" dirty="0"/>
              <a:t>FOMO</a:t>
            </a:r>
          </a:p>
          <a:p>
            <a:pPr lvl="1"/>
            <a:r>
              <a:rPr lang="en-US" dirty="0"/>
              <a:t>Amplifying popular / divisive content</a:t>
            </a:r>
          </a:p>
          <a:p>
            <a:pPr lvl="1"/>
            <a:r>
              <a:rPr lang="en-US" dirty="0"/>
              <a:t>Thought-terminating cliches (whataboutism, discounting, etc.)</a:t>
            </a:r>
          </a:p>
          <a:p>
            <a:pPr lvl="1"/>
            <a:r>
              <a:rPr lang="en-US" dirty="0"/>
              <a:t>Reinforcements (telling users they are the main character, or the only free thinkers left) – they are part of the “woke” or “red pill” or “based” crowd and everyone else is an unthinking sheep.</a:t>
            </a:r>
          </a:p>
        </p:txBody>
      </p:sp>
      <p:sp>
        <p:nvSpPr>
          <p:cNvPr id="4" name="Date Placeholder 3">
            <a:extLst>
              <a:ext uri="{FF2B5EF4-FFF2-40B4-BE49-F238E27FC236}">
                <a16:creationId xmlns:a16="http://schemas.microsoft.com/office/drawing/2014/main" id="{0413D7F4-219F-A5C3-5EF8-59688CA32679}"/>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AAE90645-4E73-4094-B287-857B1EF4E45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73273AF-A6C0-1BD5-F7C7-D40CB9A4D8BB}"/>
              </a:ext>
            </a:extLst>
          </p:cNvPr>
          <p:cNvSpPr>
            <a:spLocks noGrp="1"/>
          </p:cNvSpPr>
          <p:nvPr>
            <p:ph type="sldNum" sz="quarter" idx="12"/>
          </p:nvPr>
        </p:nvSpPr>
        <p:spPr/>
        <p:txBody>
          <a:bodyPr/>
          <a:lstStyle/>
          <a:p>
            <a:fld id="{DFDF98CC-160E-494C-8C3C-8CDC5FA257DE}" type="slidenum">
              <a:rPr lang="en-US" smtClean="0"/>
              <a:t>26</a:t>
            </a:fld>
            <a:endParaRPr lang="en-US"/>
          </a:p>
        </p:txBody>
      </p:sp>
    </p:spTree>
    <p:extLst>
      <p:ext uri="{BB962C8B-B14F-4D97-AF65-F5344CB8AC3E}">
        <p14:creationId xmlns:p14="http://schemas.microsoft.com/office/powerpoint/2010/main" val="4260320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017E-6AF8-49F5-8084-2C85F125A450}"/>
              </a:ext>
            </a:extLst>
          </p:cNvPr>
          <p:cNvSpPr>
            <a:spLocks noGrp="1"/>
          </p:cNvSpPr>
          <p:nvPr>
            <p:ph type="title"/>
          </p:nvPr>
        </p:nvSpPr>
        <p:spPr/>
        <p:txBody>
          <a:bodyPr/>
          <a:lstStyle/>
          <a:p>
            <a:r>
              <a:rPr lang="en-US" dirty="0"/>
              <a:t>What we see and what we know</a:t>
            </a:r>
          </a:p>
        </p:txBody>
      </p:sp>
      <p:pic>
        <p:nvPicPr>
          <p:cNvPr id="8" name="Content Placeholder 4" descr="Text&#10;&#10;Description automatically generated">
            <a:extLst>
              <a:ext uri="{FF2B5EF4-FFF2-40B4-BE49-F238E27FC236}">
                <a16:creationId xmlns:a16="http://schemas.microsoft.com/office/drawing/2014/main" id="{01DFD709-ECF7-4B2E-99E3-B835D8A25885}"/>
              </a:ext>
            </a:extLst>
          </p:cNvPr>
          <p:cNvPicPr>
            <a:picLocks noChangeAspect="1"/>
          </p:cNvPicPr>
          <p:nvPr/>
        </p:nvPicPr>
        <p:blipFill>
          <a:blip r:embed="rId2"/>
          <a:stretch>
            <a:fillRect/>
          </a:stretch>
        </p:blipFill>
        <p:spPr>
          <a:xfrm>
            <a:off x="8005234" y="2599193"/>
            <a:ext cx="3818470" cy="3150238"/>
          </a:xfrm>
          <a:prstGeom prst="rect">
            <a:avLst/>
          </a:prstGeom>
        </p:spPr>
      </p:pic>
      <p:pic>
        <p:nvPicPr>
          <p:cNvPr id="2050" name="Picture 2" descr="Seeing is believing | Picture Quotes">
            <a:extLst>
              <a:ext uri="{FF2B5EF4-FFF2-40B4-BE49-F238E27FC236}">
                <a16:creationId xmlns:a16="http://schemas.microsoft.com/office/drawing/2014/main" id="{75ED2757-F51A-405E-97E8-0EEEF70EE6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5" t="26890" r="3555" b="15063"/>
          <a:stretch/>
        </p:blipFill>
        <p:spPr bwMode="auto">
          <a:xfrm>
            <a:off x="368296" y="2599193"/>
            <a:ext cx="3818469" cy="31497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apoleon Quote: &quot;A picture is worth a thousand words.&quot;">
            <a:extLst>
              <a:ext uri="{FF2B5EF4-FFF2-40B4-BE49-F238E27FC236}">
                <a16:creationId xmlns:a16="http://schemas.microsoft.com/office/drawing/2014/main" id="{EE2D5CF7-617D-496B-AF86-200E61541105}"/>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5908" r="15910" b="14"/>
          <a:stretch/>
        </p:blipFill>
        <p:spPr bwMode="auto">
          <a:xfrm>
            <a:off x="4186858" y="2599267"/>
            <a:ext cx="3818379" cy="3149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83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017E-6AF8-49F5-8084-2C85F125A450}"/>
              </a:ext>
            </a:extLst>
          </p:cNvPr>
          <p:cNvSpPr>
            <a:spLocks noGrp="1"/>
          </p:cNvSpPr>
          <p:nvPr>
            <p:ph type="title"/>
          </p:nvPr>
        </p:nvSpPr>
        <p:spPr/>
        <p:txBody>
          <a:bodyPr/>
          <a:lstStyle/>
          <a:p>
            <a:r>
              <a:rPr lang="en-US" dirty="0"/>
              <a:t>What we see and what we know</a:t>
            </a:r>
          </a:p>
        </p:txBody>
      </p:sp>
      <p:pic>
        <p:nvPicPr>
          <p:cNvPr id="8" name="Content Placeholder 4" descr="Text&#10;&#10;Description automatically generated">
            <a:extLst>
              <a:ext uri="{FF2B5EF4-FFF2-40B4-BE49-F238E27FC236}">
                <a16:creationId xmlns:a16="http://schemas.microsoft.com/office/drawing/2014/main" id="{01DFD709-ECF7-4B2E-99E3-B835D8A25885}"/>
              </a:ext>
            </a:extLst>
          </p:cNvPr>
          <p:cNvPicPr>
            <a:picLocks noChangeAspect="1"/>
          </p:cNvPicPr>
          <p:nvPr/>
        </p:nvPicPr>
        <p:blipFill>
          <a:blip r:embed="rId2"/>
          <a:stretch>
            <a:fillRect/>
          </a:stretch>
        </p:blipFill>
        <p:spPr>
          <a:xfrm>
            <a:off x="8005234" y="2599193"/>
            <a:ext cx="3818470" cy="3150238"/>
          </a:xfrm>
          <a:prstGeom prst="rect">
            <a:avLst/>
          </a:prstGeom>
        </p:spPr>
      </p:pic>
      <p:pic>
        <p:nvPicPr>
          <p:cNvPr id="2050" name="Picture 2" descr="Seeing is believing | Picture Quotes">
            <a:extLst>
              <a:ext uri="{FF2B5EF4-FFF2-40B4-BE49-F238E27FC236}">
                <a16:creationId xmlns:a16="http://schemas.microsoft.com/office/drawing/2014/main" id="{75ED2757-F51A-405E-97E8-0EEEF70EE6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5" t="26890" r="3555" b="15063"/>
          <a:stretch/>
        </p:blipFill>
        <p:spPr bwMode="auto">
          <a:xfrm>
            <a:off x="368296" y="2599193"/>
            <a:ext cx="3818469" cy="31497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apoleon Quote: &quot;A picture is worth a thousand words.&quot;">
            <a:extLst>
              <a:ext uri="{FF2B5EF4-FFF2-40B4-BE49-F238E27FC236}">
                <a16:creationId xmlns:a16="http://schemas.microsoft.com/office/drawing/2014/main" id="{EE2D5CF7-617D-496B-AF86-200E61541105}"/>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5908" r="15910" b="14"/>
          <a:stretch/>
        </p:blipFill>
        <p:spPr bwMode="auto">
          <a:xfrm>
            <a:off x="4186858" y="2599267"/>
            <a:ext cx="3818379" cy="31497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lbert Einstein Quote: &quot;One picture is worth a thousand ...">
            <a:extLst>
              <a:ext uri="{FF2B5EF4-FFF2-40B4-BE49-F238E27FC236}">
                <a16:creationId xmlns:a16="http://schemas.microsoft.com/office/drawing/2014/main" id="{8CF5A7D3-C484-499E-AF9D-CB9BCB387A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885" r="15885"/>
          <a:stretch/>
        </p:blipFill>
        <p:spPr bwMode="auto">
          <a:xfrm>
            <a:off x="368296" y="2600932"/>
            <a:ext cx="3818469" cy="31480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0C2703F-D630-4C0B-9DB9-0B8918FD60D0}"/>
              </a:ext>
            </a:extLst>
          </p:cNvPr>
          <p:cNvSpPr/>
          <p:nvPr/>
        </p:nvSpPr>
        <p:spPr>
          <a:xfrm>
            <a:off x="8005234" y="2599193"/>
            <a:ext cx="3818470" cy="314970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One picture is worth ten thousand words.</a:t>
            </a:r>
          </a:p>
          <a:p>
            <a:pPr algn="ctr"/>
            <a:endParaRPr lang="en-US" dirty="0"/>
          </a:p>
          <a:p>
            <a:pPr algn="ctr"/>
            <a:r>
              <a:rPr lang="en-US" dirty="0"/>
              <a:t>Frederick R. Barnard</a:t>
            </a:r>
          </a:p>
          <a:p>
            <a:pPr algn="ctr"/>
            <a:r>
              <a:rPr lang="en-US" dirty="0"/>
              <a:t>“Printers’ Ink” 1927</a:t>
            </a:r>
          </a:p>
        </p:txBody>
      </p:sp>
    </p:spTree>
    <p:extLst>
      <p:ext uri="{BB962C8B-B14F-4D97-AF65-F5344CB8AC3E}">
        <p14:creationId xmlns:p14="http://schemas.microsoft.com/office/powerpoint/2010/main" val="214053658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122E6-F78A-4B72-97F5-3D2BAD1E4191}"/>
              </a:ext>
            </a:extLst>
          </p:cNvPr>
          <p:cNvSpPr>
            <a:spLocks noGrp="1"/>
          </p:cNvSpPr>
          <p:nvPr>
            <p:ph type="title"/>
          </p:nvPr>
        </p:nvSpPr>
        <p:spPr/>
        <p:txBody>
          <a:bodyPr/>
          <a:lstStyle/>
          <a:p>
            <a:r>
              <a:rPr lang="en-US" dirty="0"/>
              <a:t>Images in Communication</a:t>
            </a:r>
          </a:p>
        </p:txBody>
      </p:sp>
      <p:sp>
        <p:nvSpPr>
          <p:cNvPr id="3" name="Content Placeholder 2">
            <a:extLst>
              <a:ext uri="{FF2B5EF4-FFF2-40B4-BE49-F238E27FC236}">
                <a16:creationId xmlns:a16="http://schemas.microsoft.com/office/drawing/2014/main" id="{55AB47D1-E015-4D89-A719-AC4920EABC45}"/>
              </a:ext>
            </a:extLst>
          </p:cNvPr>
          <p:cNvSpPr>
            <a:spLocks noGrp="1"/>
          </p:cNvSpPr>
          <p:nvPr>
            <p:ph idx="1"/>
          </p:nvPr>
        </p:nvSpPr>
        <p:spPr/>
        <p:txBody>
          <a:bodyPr>
            <a:normAutofit lnSpcReduction="10000"/>
          </a:bodyPr>
          <a:lstStyle/>
          <a:p>
            <a:r>
              <a:rPr lang="en-US" sz="2400" dirty="0"/>
              <a:t>After text, still images are the most common form of expression online. Video is third.</a:t>
            </a:r>
          </a:p>
          <a:p>
            <a:pPr lvl="1"/>
            <a:r>
              <a:rPr lang="en-US" sz="2400" dirty="0"/>
              <a:t>Visual content invariably results in more engagement, greater reach, and less ephemerality (i.e. it is more “viral.”)</a:t>
            </a:r>
          </a:p>
          <a:p>
            <a:pPr lvl="1"/>
            <a:r>
              <a:rPr lang="en-US" sz="2400" dirty="0"/>
              <a:t>People are far more likely to store visual media offline in collections.</a:t>
            </a:r>
          </a:p>
          <a:p>
            <a:r>
              <a:rPr lang="en-US" sz="2400" dirty="0"/>
              <a:t>There are many incentives for forging images, and automated tools cannot outpace the technology that creates them.</a:t>
            </a:r>
          </a:p>
        </p:txBody>
      </p:sp>
      <p:sp>
        <p:nvSpPr>
          <p:cNvPr id="4" name="TextBox 3">
            <a:extLst>
              <a:ext uri="{FF2B5EF4-FFF2-40B4-BE49-F238E27FC236}">
                <a16:creationId xmlns:a16="http://schemas.microsoft.com/office/drawing/2014/main" id="{9AC505AE-F033-40B6-AA75-DCAC6FD02AEF}"/>
              </a:ext>
            </a:extLst>
          </p:cNvPr>
          <p:cNvSpPr txBox="1"/>
          <p:nvPr/>
        </p:nvSpPr>
        <p:spPr>
          <a:xfrm>
            <a:off x="243840" y="6485019"/>
            <a:ext cx="8674129" cy="276999"/>
          </a:xfrm>
          <a:prstGeom prst="rect">
            <a:avLst/>
          </a:prstGeom>
          <a:noFill/>
        </p:spPr>
        <p:txBody>
          <a:bodyPr wrap="square" rtlCol="0">
            <a:spAutoFit/>
          </a:bodyPr>
          <a:lstStyle/>
          <a:p>
            <a:r>
              <a:rPr lang="en-US" sz="1200" dirty="0">
                <a:solidFill>
                  <a:schemeClr val="tx1">
                    <a:lumMod val="95000"/>
                  </a:schemeClr>
                </a:solidFill>
                <a:effectLst>
                  <a:innerShdw blurRad="63500" dist="50800" dir="10800000">
                    <a:prstClr val="black">
                      <a:alpha val="50000"/>
                    </a:prstClr>
                  </a:innerShdw>
                </a:effectLst>
              </a:rPr>
              <a:t>Cooper, B., 2016. How Twitter’s Expanded Images Increase Clicks, Retweets &amp; Favorites. Buffer Social Blog, April 27</a:t>
            </a:r>
            <a:r>
              <a:rPr lang="en-US" sz="1200" baseline="30000" dirty="0">
                <a:solidFill>
                  <a:schemeClr val="tx1">
                    <a:lumMod val="95000"/>
                  </a:schemeClr>
                </a:solidFill>
                <a:effectLst>
                  <a:innerShdw blurRad="63500" dist="50800" dir="10800000">
                    <a:prstClr val="black">
                      <a:alpha val="50000"/>
                    </a:prstClr>
                  </a:innerShdw>
                </a:effectLst>
              </a:rPr>
              <a:t>th</a:t>
            </a:r>
            <a:r>
              <a:rPr lang="en-US" sz="1200" dirty="0">
                <a:solidFill>
                  <a:schemeClr val="tx1">
                    <a:lumMod val="95000"/>
                  </a:schemeClr>
                </a:solidFill>
                <a:effectLst>
                  <a:innerShdw blurRad="63500" dist="50800" dir="10800000">
                    <a:prstClr val="black">
                      <a:alpha val="50000"/>
                    </a:prstClr>
                  </a:innerShdw>
                </a:effectLst>
              </a:rPr>
              <a:t>, 2016.</a:t>
            </a:r>
          </a:p>
        </p:txBody>
      </p:sp>
    </p:spTree>
    <p:extLst>
      <p:ext uri="{BB962C8B-B14F-4D97-AF65-F5344CB8AC3E}">
        <p14:creationId xmlns:p14="http://schemas.microsoft.com/office/powerpoint/2010/main" val="134073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C84FDDC8-3893-4284-98FA-107B6655B357}"/>
              </a:ext>
            </a:extLst>
          </p:cNvPr>
          <p:cNvSpPr>
            <a:spLocks noGrp="1"/>
          </p:cNvSpPr>
          <p:nvPr>
            <p:ph type="title"/>
          </p:nvPr>
        </p:nvSpPr>
        <p:spPr>
          <a:xfrm>
            <a:off x="1019015" y="1093787"/>
            <a:ext cx="3059969" cy="4697413"/>
          </a:xfrm>
        </p:spPr>
        <p:txBody>
          <a:bodyPr>
            <a:normAutofit/>
          </a:bodyPr>
          <a:lstStyle/>
          <a:p>
            <a:r>
              <a:rPr lang="en-US" dirty="0"/>
              <a:t>Socrates, on technology</a:t>
            </a:r>
          </a:p>
        </p:txBody>
      </p:sp>
      <p:sp useBgFill="1">
        <p:nvSpPr>
          <p:cNvPr id="42"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F87256-4F56-46CD-A224-522583DE394D}"/>
              </a:ext>
            </a:extLst>
          </p:cNvPr>
          <p:cNvSpPr>
            <a:spLocks noGrp="1"/>
          </p:cNvSpPr>
          <p:nvPr>
            <p:ph idx="1"/>
          </p:nvPr>
        </p:nvSpPr>
        <p:spPr>
          <a:xfrm>
            <a:off x="5215467" y="1093788"/>
            <a:ext cx="5831944" cy="4697413"/>
          </a:xfrm>
        </p:spPr>
        <p:txBody>
          <a:bodyPr>
            <a:normAutofit/>
          </a:bodyPr>
          <a:lstStyle/>
          <a:p>
            <a:pPr>
              <a:lnSpc>
                <a:spcPct val="110000"/>
              </a:lnSpc>
            </a:pPr>
            <a:r>
              <a:rPr lang="en-US" sz="1900" dirty="0"/>
              <a:t>“If men learn this, it will implant forgetfulness in their souls; they will cease to exercise memory because they rely on that which is written, calling things to remembrance no longer from within themselves, but by means of external marks. What you have discovered is a recipe not for memory, but for reminder. And it is no true wisdom that you offer your disciples, but only its semblance, for by telling them of many things without teaching them you will make them seem to know much, while for the most part they know nothing, and as men filled, not with wisdom, but with the conceit of wisdom, they will be a burden to their fellows.” – Socrates, according to Plato</a:t>
            </a:r>
          </a:p>
        </p:txBody>
      </p:sp>
      <p:sp>
        <p:nvSpPr>
          <p:cNvPr id="4" name="Date Placeholder 3">
            <a:extLst>
              <a:ext uri="{FF2B5EF4-FFF2-40B4-BE49-F238E27FC236}">
                <a16:creationId xmlns:a16="http://schemas.microsoft.com/office/drawing/2014/main" id="{86A07030-07C3-406A-B5F6-7A933A815214}"/>
              </a:ext>
            </a:extLst>
          </p:cNvPr>
          <p:cNvSpPr>
            <a:spLocks noGrp="1"/>
          </p:cNvSpPr>
          <p:nvPr>
            <p:ph type="dt" sz="half" idx="10"/>
          </p:nvPr>
        </p:nvSpPr>
        <p:spPr>
          <a:xfrm>
            <a:off x="1018249" y="5883276"/>
            <a:ext cx="3108360" cy="365125"/>
          </a:xfrm>
        </p:spPr>
        <p:txBody>
          <a:bodyPr vert="horz" lIns="91440" tIns="45720" rIns="91440" bIns="45720" rtlCol="0">
            <a:normAutofit/>
          </a:bodyPr>
          <a:lstStyle/>
          <a:p>
            <a:pPr algn="l" defTabSz="914400">
              <a:spcAft>
                <a:spcPts val="600"/>
              </a:spcAft>
            </a:pPr>
            <a:fld id="{B9867A03-0D75-4281-ABBC-48F8F2265ADC}" type="datetime1">
              <a:rPr lang="en-US" smtClean="0"/>
              <a:pPr algn="l" defTabSz="914400">
                <a:spcAft>
                  <a:spcPts val="600"/>
                </a:spcAft>
              </a:pPr>
              <a:t>9/26/2022</a:t>
            </a:fld>
            <a:endParaRPr lang="en-US"/>
          </a:p>
        </p:txBody>
      </p:sp>
      <p:sp>
        <p:nvSpPr>
          <p:cNvPr id="5" name="Footer Placeholder 4">
            <a:extLst>
              <a:ext uri="{FF2B5EF4-FFF2-40B4-BE49-F238E27FC236}">
                <a16:creationId xmlns:a16="http://schemas.microsoft.com/office/drawing/2014/main" id="{9EB555DF-813F-49A6-A30E-9CAE2DBA4169}"/>
              </a:ext>
            </a:extLst>
          </p:cNvPr>
          <p:cNvSpPr>
            <a:spLocks noGrp="1"/>
          </p:cNvSpPr>
          <p:nvPr>
            <p:ph type="ftr" sz="quarter" idx="11"/>
          </p:nvPr>
        </p:nvSpPr>
        <p:spPr>
          <a:xfrm>
            <a:off x="5215468" y="5883275"/>
            <a:ext cx="4876800" cy="365125"/>
          </a:xfrm>
        </p:spPr>
        <p:txBody>
          <a:bodyPr vert="horz" lIns="91440" tIns="45720" rIns="91440" bIns="45720" rtlCol="0">
            <a:normAutofit/>
          </a:bodyPr>
          <a:lstStyle/>
          <a:p>
            <a:pPr defTabSz="914400">
              <a:spcAft>
                <a:spcPts val="600"/>
              </a:spcAft>
            </a:pPr>
            <a:r>
              <a:rPr lang="en-US" kern="1200">
                <a:latin typeface="+mn-lt"/>
                <a:ea typeface="+mn-ea"/>
                <a:cs typeface="+mn-cs"/>
              </a:rPr>
              <a:t>CYB 705 – Prof. C. R. Johnson</a:t>
            </a:r>
          </a:p>
        </p:txBody>
      </p:sp>
      <p:sp>
        <p:nvSpPr>
          <p:cNvPr id="6" name="Slide Number Placeholder 5">
            <a:extLst>
              <a:ext uri="{FF2B5EF4-FFF2-40B4-BE49-F238E27FC236}">
                <a16:creationId xmlns:a16="http://schemas.microsoft.com/office/drawing/2014/main" id="{D04465F3-3A8B-4B56-96E2-36AB9D58F40F}"/>
              </a:ext>
            </a:extLst>
          </p:cNvPr>
          <p:cNvSpPr>
            <a:spLocks noGrp="1"/>
          </p:cNvSpPr>
          <p:nvPr>
            <p:ph type="sldNum" sz="quarter" idx="12"/>
          </p:nvPr>
        </p:nvSpPr>
        <p:spPr>
          <a:xfrm>
            <a:off x="10276321" y="5883274"/>
            <a:ext cx="771089" cy="365125"/>
          </a:xfrm>
        </p:spPr>
        <p:txBody>
          <a:bodyPr vert="horz" lIns="91440" tIns="45720" rIns="91440" bIns="45720" rtlCol="0">
            <a:normAutofit/>
          </a:bodyPr>
          <a:lstStyle/>
          <a:p>
            <a:pPr defTabSz="914400">
              <a:spcAft>
                <a:spcPts val="600"/>
              </a:spcAft>
            </a:pPr>
            <a:fld id="{DFDF98CC-160E-494C-8C3C-8CDC5FA257DE}" type="slidenum">
              <a:rPr lang="en-US" smtClean="0"/>
              <a:pPr defTabSz="914400">
                <a:spcAft>
                  <a:spcPts val="600"/>
                </a:spcAft>
              </a:pPr>
              <a:t>3</a:t>
            </a:fld>
            <a:endParaRPr lang="en-US"/>
          </a:p>
        </p:txBody>
      </p:sp>
    </p:spTree>
    <p:extLst>
      <p:ext uri="{BB962C8B-B14F-4D97-AF65-F5344CB8AC3E}">
        <p14:creationId xmlns:p14="http://schemas.microsoft.com/office/powerpoint/2010/main" val="307124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12BD2DA-EFFA-215B-331E-8CA0A8317882}"/>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66291886-D2C8-E18A-43A5-E3147BD7391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835C662-4187-4C70-1C76-41BE3E6B26D5}"/>
              </a:ext>
            </a:extLst>
          </p:cNvPr>
          <p:cNvSpPr>
            <a:spLocks noGrp="1"/>
          </p:cNvSpPr>
          <p:nvPr>
            <p:ph type="sldNum" sz="quarter" idx="12"/>
          </p:nvPr>
        </p:nvSpPr>
        <p:spPr/>
        <p:txBody>
          <a:bodyPr/>
          <a:lstStyle/>
          <a:p>
            <a:fld id="{DFDF98CC-160E-494C-8C3C-8CDC5FA257DE}" type="slidenum">
              <a:rPr lang="en-US" smtClean="0"/>
              <a:t>30</a:t>
            </a:fld>
            <a:endParaRPr lang="en-US"/>
          </a:p>
        </p:txBody>
      </p:sp>
      <p:pic>
        <p:nvPicPr>
          <p:cNvPr id="10" name="Picture 9" descr="A picture containing text, case, accessory&#10;&#10;Description automatically generated">
            <a:extLst>
              <a:ext uri="{FF2B5EF4-FFF2-40B4-BE49-F238E27FC236}">
                <a16:creationId xmlns:a16="http://schemas.microsoft.com/office/drawing/2014/main" id="{E03BEB66-59CC-36FA-17C6-821A61F29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89716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9EC9FF-95F4-0CC1-6C18-5394EDD6F447}"/>
              </a:ext>
            </a:extLst>
          </p:cNvPr>
          <p:cNvSpPr>
            <a:spLocks noGrp="1"/>
          </p:cNvSpPr>
          <p:nvPr>
            <p:ph type="dt" sz="half" idx="10"/>
          </p:nvPr>
        </p:nvSpPr>
        <p:spPr/>
        <p:txBody>
          <a:bodyPr/>
          <a:lstStyle/>
          <a:p>
            <a:fld id="{D2C30667-29C0-4853-A695-2D323707E37B}" type="datetime1">
              <a:rPr lang="en-US" smtClean="0"/>
              <a:t>9/26/2022</a:t>
            </a:fld>
            <a:endParaRPr lang="en-US"/>
          </a:p>
        </p:txBody>
      </p:sp>
      <p:sp>
        <p:nvSpPr>
          <p:cNvPr id="3" name="Footer Placeholder 2">
            <a:extLst>
              <a:ext uri="{FF2B5EF4-FFF2-40B4-BE49-F238E27FC236}">
                <a16:creationId xmlns:a16="http://schemas.microsoft.com/office/drawing/2014/main" id="{90ACA154-E01C-4750-1577-CDF9D3084224}"/>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5567B94-A530-26ED-F71E-187E446EE788}"/>
              </a:ext>
            </a:extLst>
          </p:cNvPr>
          <p:cNvSpPr>
            <a:spLocks noGrp="1"/>
          </p:cNvSpPr>
          <p:nvPr>
            <p:ph type="sldNum" sz="quarter" idx="12"/>
          </p:nvPr>
        </p:nvSpPr>
        <p:spPr/>
        <p:txBody>
          <a:bodyPr/>
          <a:lstStyle/>
          <a:p>
            <a:fld id="{DFDF98CC-160E-494C-8C3C-8CDC5FA257DE}" type="slidenum">
              <a:rPr lang="en-US" smtClean="0"/>
              <a:t>31</a:t>
            </a:fld>
            <a:endParaRPr lang="en-US"/>
          </a:p>
        </p:txBody>
      </p:sp>
      <p:pic>
        <p:nvPicPr>
          <p:cNvPr id="6" name="Picture 5" descr="Text&#10;&#10;Description automatically generated">
            <a:extLst>
              <a:ext uri="{FF2B5EF4-FFF2-40B4-BE49-F238E27FC236}">
                <a16:creationId xmlns:a16="http://schemas.microsoft.com/office/drawing/2014/main" id="{4C9929F2-D4BA-B555-26AD-1F8116632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71732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FB6038-7C43-9563-84FD-984D1CC1035B}"/>
              </a:ext>
            </a:extLst>
          </p:cNvPr>
          <p:cNvSpPr>
            <a:spLocks noGrp="1"/>
          </p:cNvSpPr>
          <p:nvPr>
            <p:ph type="dt" sz="half" idx="10"/>
          </p:nvPr>
        </p:nvSpPr>
        <p:spPr/>
        <p:txBody>
          <a:bodyPr/>
          <a:lstStyle/>
          <a:p>
            <a:fld id="{D2C30667-29C0-4853-A695-2D323707E37B}" type="datetime1">
              <a:rPr lang="en-US" smtClean="0"/>
              <a:t>9/26/2022</a:t>
            </a:fld>
            <a:endParaRPr lang="en-US"/>
          </a:p>
        </p:txBody>
      </p:sp>
      <p:sp>
        <p:nvSpPr>
          <p:cNvPr id="3" name="Footer Placeholder 2">
            <a:extLst>
              <a:ext uri="{FF2B5EF4-FFF2-40B4-BE49-F238E27FC236}">
                <a16:creationId xmlns:a16="http://schemas.microsoft.com/office/drawing/2014/main" id="{B2DF4931-D0B3-BBFD-2ECD-9F75F93CFF23}"/>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17B6E3A-5790-CE1F-B350-89B4D459EDF1}"/>
              </a:ext>
            </a:extLst>
          </p:cNvPr>
          <p:cNvSpPr>
            <a:spLocks noGrp="1"/>
          </p:cNvSpPr>
          <p:nvPr>
            <p:ph type="sldNum" sz="quarter" idx="12"/>
          </p:nvPr>
        </p:nvSpPr>
        <p:spPr/>
        <p:txBody>
          <a:bodyPr/>
          <a:lstStyle/>
          <a:p>
            <a:fld id="{DFDF98CC-160E-494C-8C3C-8CDC5FA257DE}" type="slidenum">
              <a:rPr lang="en-US" smtClean="0"/>
              <a:t>32</a:t>
            </a:fld>
            <a:endParaRPr lang="en-US"/>
          </a:p>
        </p:txBody>
      </p:sp>
      <p:pic>
        <p:nvPicPr>
          <p:cNvPr id="6" name="Picture 5" descr="A close-up of a license plate&#10;&#10;Description automatically generated with medium confidence">
            <a:extLst>
              <a:ext uri="{FF2B5EF4-FFF2-40B4-BE49-F238E27FC236}">
                <a16:creationId xmlns:a16="http://schemas.microsoft.com/office/drawing/2014/main" id="{87DE135F-56CE-B04A-46AD-3F265EE7E9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76"/>
            <a:ext cx="12192000" cy="6852047"/>
          </a:xfrm>
          <a:prstGeom prst="rect">
            <a:avLst/>
          </a:prstGeom>
        </p:spPr>
      </p:pic>
    </p:spTree>
    <p:extLst>
      <p:ext uri="{BB962C8B-B14F-4D97-AF65-F5344CB8AC3E}">
        <p14:creationId xmlns:p14="http://schemas.microsoft.com/office/powerpoint/2010/main" val="2108395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6D606F-B44D-E2C4-2424-78B5187FA391}"/>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6" name="Slide Number Placeholder 5">
            <a:extLst>
              <a:ext uri="{FF2B5EF4-FFF2-40B4-BE49-F238E27FC236}">
                <a16:creationId xmlns:a16="http://schemas.microsoft.com/office/drawing/2014/main" id="{2DDB2518-9959-B9C2-7F8F-C1AE94D0EF38}"/>
              </a:ext>
            </a:extLst>
          </p:cNvPr>
          <p:cNvSpPr>
            <a:spLocks noGrp="1"/>
          </p:cNvSpPr>
          <p:nvPr>
            <p:ph type="sldNum" sz="quarter" idx="12"/>
          </p:nvPr>
        </p:nvSpPr>
        <p:spPr/>
        <p:txBody>
          <a:bodyPr/>
          <a:lstStyle/>
          <a:p>
            <a:fld id="{DFDF98CC-160E-494C-8C3C-8CDC5FA257DE}" type="slidenum">
              <a:rPr lang="en-US" smtClean="0"/>
              <a:t>33</a:t>
            </a:fld>
            <a:endParaRPr lang="en-US"/>
          </a:p>
        </p:txBody>
      </p:sp>
      <p:pic>
        <p:nvPicPr>
          <p:cNvPr id="12" name="Picture 11" descr="A picture containing text, case, accessory&#10;&#10;Description automatically generated">
            <a:extLst>
              <a:ext uri="{FF2B5EF4-FFF2-40B4-BE49-F238E27FC236}">
                <a16:creationId xmlns:a16="http://schemas.microsoft.com/office/drawing/2014/main" id="{A387EF10-51FD-5B8F-EF7B-55A3C62FF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9" y="0"/>
            <a:ext cx="5258318" cy="2957804"/>
          </a:xfrm>
          <a:prstGeom prst="rect">
            <a:avLst/>
          </a:prstGeom>
        </p:spPr>
      </p:pic>
      <p:pic>
        <p:nvPicPr>
          <p:cNvPr id="8" name="Picture 7" descr="Text&#10;&#10;Description automatically generated">
            <a:extLst>
              <a:ext uri="{FF2B5EF4-FFF2-40B4-BE49-F238E27FC236}">
                <a16:creationId xmlns:a16="http://schemas.microsoft.com/office/drawing/2014/main" id="{FD7B2FCA-5C5E-C542-DB41-75D4A53A5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841" y="1950098"/>
            <a:ext cx="5258318" cy="2957804"/>
          </a:xfrm>
          <a:prstGeom prst="rect">
            <a:avLst/>
          </a:prstGeom>
        </p:spPr>
      </p:pic>
      <p:pic>
        <p:nvPicPr>
          <p:cNvPr id="10" name="Picture 9" descr="A close-up of a license plate&#10;&#10;Description automatically generated with medium confidence">
            <a:extLst>
              <a:ext uri="{FF2B5EF4-FFF2-40B4-BE49-F238E27FC236}">
                <a16:creationId xmlns:a16="http://schemas.microsoft.com/office/drawing/2014/main" id="{4C887453-91AE-8B0C-B730-C16508626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114" y="3868316"/>
            <a:ext cx="5262886" cy="2957804"/>
          </a:xfrm>
          <a:prstGeom prst="rect">
            <a:avLst/>
          </a:prstGeom>
        </p:spPr>
      </p:pic>
    </p:spTree>
    <p:extLst>
      <p:ext uri="{BB962C8B-B14F-4D97-AF65-F5344CB8AC3E}">
        <p14:creationId xmlns:p14="http://schemas.microsoft.com/office/powerpoint/2010/main" val="1768970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F1A8-A9A1-4207-925B-8AA1332BABC5}"/>
              </a:ext>
            </a:extLst>
          </p:cNvPr>
          <p:cNvSpPr>
            <a:spLocks noGrp="1"/>
          </p:cNvSpPr>
          <p:nvPr>
            <p:ph type="title"/>
          </p:nvPr>
        </p:nvSpPr>
        <p:spPr/>
        <p:txBody>
          <a:bodyPr/>
          <a:lstStyle/>
          <a:p>
            <a:r>
              <a:rPr lang="en-US" dirty="0"/>
              <a:t>Misinformation</a:t>
            </a:r>
          </a:p>
        </p:txBody>
      </p:sp>
      <p:sp>
        <p:nvSpPr>
          <p:cNvPr id="3" name="Content Placeholder 2">
            <a:extLst>
              <a:ext uri="{FF2B5EF4-FFF2-40B4-BE49-F238E27FC236}">
                <a16:creationId xmlns:a16="http://schemas.microsoft.com/office/drawing/2014/main" id="{BA12518F-6E18-41B2-968A-054FBEC2325A}"/>
              </a:ext>
            </a:extLst>
          </p:cNvPr>
          <p:cNvSpPr>
            <a:spLocks noGrp="1"/>
          </p:cNvSpPr>
          <p:nvPr>
            <p:ph idx="1"/>
          </p:nvPr>
        </p:nvSpPr>
        <p:spPr>
          <a:xfrm>
            <a:off x="1141413" y="2249487"/>
            <a:ext cx="5462588" cy="3541714"/>
          </a:xfrm>
        </p:spPr>
        <p:txBody>
          <a:bodyPr>
            <a:normAutofit/>
          </a:bodyPr>
          <a:lstStyle/>
          <a:p>
            <a:r>
              <a:rPr lang="en-US" sz="2000" dirty="0"/>
              <a:t>There’s a lot of reasons people would provide false information:</a:t>
            </a:r>
          </a:p>
          <a:p>
            <a:pPr lvl="1"/>
            <a:r>
              <a:rPr lang="en-US" sz="2000" dirty="0"/>
              <a:t>Financial / Ideological – Support interests, discredit competitors.</a:t>
            </a:r>
          </a:p>
          <a:p>
            <a:pPr lvl="1"/>
            <a:r>
              <a:rPr lang="en-US" sz="2000" dirty="0"/>
              <a:t>Amusement – Entertaining self/others.</a:t>
            </a:r>
          </a:p>
          <a:p>
            <a:pPr lvl="1"/>
            <a:r>
              <a:rPr lang="en-US" sz="2000" dirty="0"/>
              <a:t>Ignorance – Easy answers are easy.</a:t>
            </a:r>
          </a:p>
        </p:txBody>
      </p:sp>
      <p:sp>
        <p:nvSpPr>
          <p:cNvPr id="4" name="Date Placeholder 3">
            <a:extLst>
              <a:ext uri="{FF2B5EF4-FFF2-40B4-BE49-F238E27FC236}">
                <a16:creationId xmlns:a16="http://schemas.microsoft.com/office/drawing/2014/main" id="{A9F2F191-7FB6-4C07-BDB9-F7F6F0626331}"/>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6" name="Slide Number Placeholder 5">
            <a:extLst>
              <a:ext uri="{FF2B5EF4-FFF2-40B4-BE49-F238E27FC236}">
                <a16:creationId xmlns:a16="http://schemas.microsoft.com/office/drawing/2014/main" id="{60E1886A-690A-40CB-B69E-44AEDABBB5E8}"/>
              </a:ext>
            </a:extLst>
          </p:cNvPr>
          <p:cNvSpPr>
            <a:spLocks noGrp="1"/>
          </p:cNvSpPr>
          <p:nvPr>
            <p:ph type="sldNum" sz="quarter" idx="12"/>
          </p:nvPr>
        </p:nvSpPr>
        <p:spPr/>
        <p:txBody>
          <a:bodyPr/>
          <a:lstStyle/>
          <a:p>
            <a:fld id="{DFDF98CC-160E-494C-8C3C-8CDC5FA257DE}" type="slidenum">
              <a:rPr lang="en-US" smtClean="0"/>
              <a:t>34</a:t>
            </a:fld>
            <a:endParaRPr lang="en-US"/>
          </a:p>
        </p:txBody>
      </p:sp>
      <p:pic>
        <p:nvPicPr>
          <p:cNvPr id="12" name="Picture 11" descr="A picture containing text&#10;&#10;Description automatically generated">
            <a:extLst>
              <a:ext uri="{FF2B5EF4-FFF2-40B4-BE49-F238E27FC236}">
                <a16:creationId xmlns:a16="http://schemas.microsoft.com/office/drawing/2014/main" id="{882BC225-BCF9-4DF7-9864-FE34A7940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469" y="0"/>
            <a:ext cx="5393531" cy="6858000"/>
          </a:xfrm>
          <a:prstGeom prst="rect">
            <a:avLst/>
          </a:prstGeom>
        </p:spPr>
      </p:pic>
    </p:spTree>
    <p:extLst>
      <p:ext uri="{BB962C8B-B14F-4D97-AF65-F5344CB8AC3E}">
        <p14:creationId xmlns:p14="http://schemas.microsoft.com/office/powerpoint/2010/main" val="200175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E2F1-08E1-4352-AF48-2A6B699515A2}"/>
              </a:ext>
            </a:extLst>
          </p:cNvPr>
          <p:cNvSpPr>
            <a:spLocks noGrp="1"/>
          </p:cNvSpPr>
          <p:nvPr>
            <p:ph type="title"/>
          </p:nvPr>
        </p:nvSpPr>
        <p:spPr/>
        <p:txBody>
          <a:bodyPr/>
          <a:lstStyle/>
          <a:p>
            <a:r>
              <a:rPr lang="en-US" dirty="0"/>
              <a:t>Inadvertent misinformation</a:t>
            </a:r>
          </a:p>
        </p:txBody>
      </p:sp>
      <p:pic>
        <p:nvPicPr>
          <p:cNvPr id="8" name="Content Placeholder 7" descr="A picture containing text, iPod, vector graphics, screenshot&#10;&#10;Description automatically generated">
            <a:extLst>
              <a:ext uri="{FF2B5EF4-FFF2-40B4-BE49-F238E27FC236}">
                <a16:creationId xmlns:a16="http://schemas.microsoft.com/office/drawing/2014/main" id="{7A72E361-4E27-4450-BB1E-87789383C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2273" y="2249488"/>
            <a:ext cx="5304280" cy="3541712"/>
          </a:xfrm>
        </p:spPr>
      </p:pic>
      <p:sp>
        <p:nvSpPr>
          <p:cNvPr id="4" name="Date Placeholder 3">
            <a:extLst>
              <a:ext uri="{FF2B5EF4-FFF2-40B4-BE49-F238E27FC236}">
                <a16:creationId xmlns:a16="http://schemas.microsoft.com/office/drawing/2014/main" id="{408F7BAC-39DB-43D3-8CBE-F464EB6CECF7}"/>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79664C64-93F9-4C38-980F-E3C5AC6AD880}"/>
              </a:ext>
            </a:extLst>
          </p:cNvPr>
          <p:cNvSpPr>
            <a:spLocks noGrp="1"/>
          </p:cNvSpPr>
          <p:nvPr>
            <p:ph type="ftr" sz="quarter" idx="11"/>
          </p:nvPr>
        </p:nvSpPr>
        <p:spPr/>
        <p:txBody>
          <a:bodyPr/>
          <a:lstStyle/>
          <a:p>
            <a:r>
              <a:rPr lang="en-US" dirty="0"/>
              <a:t>CIS 303 – Prof. C. R. Johnson</a:t>
            </a:r>
          </a:p>
        </p:txBody>
      </p:sp>
      <p:sp>
        <p:nvSpPr>
          <p:cNvPr id="6" name="Slide Number Placeholder 5">
            <a:extLst>
              <a:ext uri="{FF2B5EF4-FFF2-40B4-BE49-F238E27FC236}">
                <a16:creationId xmlns:a16="http://schemas.microsoft.com/office/drawing/2014/main" id="{F5ABCE0F-B5EE-4759-BE25-D6066607103A}"/>
              </a:ext>
            </a:extLst>
          </p:cNvPr>
          <p:cNvSpPr>
            <a:spLocks noGrp="1"/>
          </p:cNvSpPr>
          <p:nvPr>
            <p:ph type="sldNum" sz="quarter" idx="12"/>
          </p:nvPr>
        </p:nvSpPr>
        <p:spPr/>
        <p:txBody>
          <a:bodyPr/>
          <a:lstStyle/>
          <a:p>
            <a:fld id="{DFDF98CC-160E-494C-8C3C-8CDC5FA257DE}" type="slidenum">
              <a:rPr lang="en-US" smtClean="0"/>
              <a:t>35</a:t>
            </a:fld>
            <a:endParaRPr lang="en-US"/>
          </a:p>
        </p:txBody>
      </p:sp>
    </p:spTree>
    <p:extLst>
      <p:ext uri="{BB962C8B-B14F-4D97-AF65-F5344CB8AC3E}">
        <p14:creationId xmlns:p14="http://schemas.microsoft.com/office/powerpoint/2010/main" val="378388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3C1D-3F14-4F14-A899-F0513A3FD7E6}"/>
              </a:ext>
            </a:extLst>
          </p:cNvPr>
          <p:cNvSpPr>
            <a:spLocks noGrp="1"/>
          </p:cNvSpPr>
          <p:nvPr>
            <p:ph type="title"/>
          </p:nvPr>
        </p:nvSpPr>
        <p:spPr/>
        <p:txBody>
          <a:bodyPr/>
          <a:lstStyle/>
          <a:p>
            <a:r>
              <a:rPr lang="en-US" dirty="0"/>
              <a:t>Misinterpretation</a:t>
            </a:r>
          </a:p>
        </p:txBody>
      </p:sp>
      <p:pic>
        <p:nvPicPr>
          <p:cNvPr id="2050" name="Picture 2" descr="how bulletproof (or not) are fighter planes? Could you ...">
            <a:extLst>
              <a:ext uri="{FF2B5EF4-FFF2-40B4-BE49-F238E27FC236}">
                <a16:creationId xmlns:a16="http://schemas.microsoft.com/office/drawing/2014/main" id="{ED9F31D2-9CCB-4CE4-8F36-52C8EB1EDD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8287" y="1808155"/>
            <a:ext cx="9115426" cy="4440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596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2A5A824E-4E89-4E8C-8B3B-18C2300E68E2}"/>
              </a:ext>
            </a:extLst>
          </p:cNvPr>
          <p:cNvGraphicFramePr/>
          <p:nvPr/>
        </p:nvGraphicFramePr>
        <p:xfrm>
          <a:off x="114300" y="88900"/>
          <a:ext cx="11963400" cy="668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9">
            <a:extLst>
              <a:ext uri="{FF2B5EF4-FFF2-40B4-BE49-F238E27FC236}">
                <a16:creationId xmlns:a16="http://schemas.microsoft.com/office/drawing/2014/main" id="{D561073E-44F1-475F-B495-7EABAB38526B}"/>
              </a:ext>
            </a:extLst>
          </p:cNvPr>
          <p:cNvSpPr>
            <a:spLocks noGrp="1"/>
          </p:cNvSpPr>
          <p:nvPr>
            <p:ph type="title"/>
          </p:nvPr>
        </p:nvSpPr>
        <p:spPr>
          <a:xfrm>
            <a:off x="0" y="0"/>
            <a:ext cx="12192000" cy="6858000"/>
          </a:xfrm>
        </p:spPr>
        <p:txBody>
          <a:bodyPr/>
          <a:lstStyle/>
          <a:p>
            <a:pPr algn="ctr"/>
            <a:r>
              <a:rPr lang="en-US" dirty="0"/>
              <a:t>Data abuse</a:t>
            </a:r>
          </a:p>
        </p:txBody>
      </p:sp>
    </p:spTree>
    <p:extLst>
      <p:ext uri="{BB962C8B-B14F-4D97-AF65-F5344CB8AC3E}">
        <p14:creationId xmlns:p14="http://schemas.microsoft.com/office/powerpoint/2010/main" val="9413479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6F0A-FCC2-4A9E-8AC6-4560FB70B5B6}"/>
              </a:ext>
            </a:extLst>
          </p:cNvPr>
          <p:cNvSpPr>
            <a:spLocks noGrp="1"/>
          </p:cNvSpPr>
          <p:nvPr>
            <p:ph type="title"/>
          </p:nvPr>
        </p:nvSpPr>
        <p:spPr/>
        <p:txBody>
          <a:bodyPr/>
          <a:lstStyle/>
          <a:p>
            <a:r>
              <a:rPr lang="en-US" dirty="0"/>
              <a:t>Misinformation</a:t>
            </a:r>
          </a:p>
        </p:txBody>
      </p:sp>
      <p:pic>
        <p:nvPicPr>
          <p:cNvPr id="8" name="Content Placeholder 7" descr="Graphical user interface, text, application&#10;&#10;Description automatically generated">
            <a:extLst>
              <a:ext uri="{FF2B5EF4-FFF2-40B4-BE49-F238E27FC236}">
                <a16:creationId xmlns:a16="http://schemas.microsoft.com/office/drawing/2014/main" id="{EF0C93AC-1B50-4A61-AC65-4E4D65CD9A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3" y="2178659"/>
            <a:ext cx="12204513" cy="3200400"/>
          </a:xfrm>
        </p:spPr>
      </p:pic>
      <p:sp>
        <p:nvSpPr>
          <p:cNvPr id="4" name="Date Placeholder 3">
            <a:extLst>
              <a:ext uri="{FF2B5EF4-FFF2-40B4-BE49-F238E27FC236}">
                <a16:creationId xmlns:a16="http://schemas.microsoft.com/office/drawing/2014/main" id="{AD2138CC-503B-48EE-9517-0DD41EF5AF34}"/>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79F2FDF1-49BF-4698-9AB4-50DD27284E92}"/>
              </a:ext>
            </a:extLst>
          </p:cNvPr>
          <p:cNvSpPr>
            <a:spLocks noGrp="1"/>
          </p:cNvSpPr>
          <p:nvPr>
            <p:ph type="ftr" sz="quarter" idx="11"/>
          </p:nvPr>
        </p:nvSpPr>
        <p:spPr/>
        <p:txBody>
          <a:bodyPr/>
          <a:lstStyle/>
          <a:p>
            <a:r>
              <a:rPr lang="en-US" dirty="0"/>
              <a:t>CIS 303 – Prof. C. R. Johnson</a:t>
            </a:r>
          </a:p>
        </p:txBody>
      </p:sp>
      <p:sp>
        <p:nvSpPr>
          <p:cNvPr id="6" name="Slide Number Placeholder 5">
            <a:extLst>
              <a:ext uri="{FF2B5EF4-FFF2-40B4-BE49-F238E27FC236}">
                <a16:creationId xmlns:a16="http://schemas.microsoft.com/office/drawing/2014/main" id="{B68145BD-E138-4994-925D-6D47E2B9EBB4}"/>
              </a:ext>
            </a:extLst>
          </p:cNvPr>
          <p:cNvSpPr>
            <a:spLocks noGrp="1"/>
          </p:cNvSpPr>
          <p:nvPr>
            <p:ph type="sldNum" sz="quarter" idx="12"/>
          </p:nvPr>
        </p:nvSpPr>
        <p:spPr/>
        <p:txBody>
          <a:bodyPr/>
          <a:lstStyle/>
          <a:p>
            <a:fld id="{DFDF98CC-160E-494C-8C3C-8CDC5FA257DE}" type="slidenum">
              <a:rPr lang="en-US" smtClean="0"/>
              <a:t>38</a:t>
            </a:fld>
            <a:endParaRPr lang="en-US"/>
          </a:p>
        </p:txBody>
      </p:sp>
    </p:spTree>
    <p:extLst>
      <p:ext uri="{BB962C8B-B14F-4D97-AF65-F5344CB8AC3E}">
        <p14:creationId xmlns:p14="http://schemas.microsoft.com/office/powerpoint/2010/main" val="1039966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AFC5-DFA4-4B25-AE81-2A4DF283EB85}"/>
              </a:ext>
            </a:extLst>
          </p:cNvPr>
          <p:cNvSpPr>
            <a:spLocks noGrp="1"/>
          </p:cNvSpPr>
          <p:nvPr>
            <p:ph type="title"/>
          </p:nvPr>
        </p:nvSpPr>
        <p:spPr/>
        <p:txBody>
          <a:bodyPr/>
          <a:lstStyle/>
          <a:p>
            <a:r>
              <a:rPr lang="en-US" dirty="0"/>
              <a:t>Misinformation</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B2A3B72A-A963-43B8-92D0-800A19512D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0675" y="1658144"/>
            <a:ext cx="6047473" cy="3541712"/>
          </a:xfrm>
        </p:spPr>
      </p:pic>
      <p:pic>
        <p:nvPicPr>
          <p:cNvPr id="9" name="Content Placeholder 7" descr="Graphical user interface, text, application, email&#10;&#10;Description automatically generated">
            <a:extLst>
              <a:ext uri="{FF2B5EF4-FFF2-40B4-BE49-F238E27FC236}">
                <a16:creationId xmlns:a16="http://schemas.microsoft.com/office/drawing/2014/main" id="{670441A8-9EFF-4847-88E4-F1FA8EC56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11" y="0"/>
            <a:ext cx="11709400" cy="6857628"/>
          </a:xfrm>
          <a:prstGeom prst="rect">
            <a:avLst/>
          </a:prstGeom>
        </p:spPr>
      </p:pic>
    </p:spTree>
    <p:extLst>
      <p:ext uri="{BB962C8B-B14F-4D97-AF65-F5344CB8AC3E}">
        <p14:creationId xmlns:p14="http://schemas.microsoft.com/office/powerpoint/2010/main" val="96289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C84FDDC8-3893-4284-98FA-107B6655B357}"/>
              </a:ext>
            </a:extLst>
          </p:cNvPr>
          <p:cNvSpPr>
            <a:spLocks noGrp="1"/>
          </p:cNvSpPr>
          <p:nvPr>
            <p:ph type="title"/>
          </p:nvPr>
        </p:nvSpPr>
        <p:spPr>
          <a:xfrm>
            <a:off x="1019015" y="1093787"/>
            <a:ext cx="3059969" cy="4697413"/>
          </a:xfrm>
        </p:spPr>
        <p:txBody>
          <a:bodyPr>
            <a:normAutofit/>
          </a:bodyPr>
          <a:lstStyle/>
          <a:p>
            <a:r>
              <a:rPr lang="en-US" dirty="0"/>
              <a:t>Get off my lawn!</a:t>
            </a:r>
          </a:p>
        </p:txBody>
      </p:sp>
      <p:sp useBgFill="1">
        <p:nvSpPr>
          <p:cNvPr id="42"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F87256-4F56-46CD-A224-522583DE394D}"/>
              </a:ext>
            </a:extLst>
          </p:cNvPr>
          <p:cNvSpPr>
            <a:spLocks noGrp="1"/>
          </p:cNvSpPr>
          <p:nvPr>
            <p:ph idx="1"/>
          </p:nvPr>
        </p:nvSpPr>
        <p:spPr>
          <a:xfrm>
            <a:off x="5215467" y="1093788"/>
            <a:ext cx="5831944" cy="4697413"/>
          </a:xfrm>
        </p:spPr>
        <p:txBody>
          <a:bodyPr>
            <a:normAutofit/>
          </a:bodyPr>
          <a:lstStyle/>
          <a:p>
            <a:r>
              <a:rPr lang="en-US" dirty="0"/>
              <a:t>“A Google search is not the same as knowing something.” – Some boomer, probably.</a:t>
            </a:r>
          </a:p>
          <a:p>
            <a:endParaRPr lang="en-US" dirty="0"/>
          </a:p>
          <a:p>
            <a:r>
              <a:rPr lang="en-US" dirty="0"/>
              <a:t>Search engines act as </a:t>
            </a:r>
            <a:r>
              <a:rPr lang="en-US" dirty="0">
                <a:hlinkClick r:id="rId2"/>
              </a:rPr>
              <a:t>gatekeepers</a:t>
            </a:r>
            <a:r>
              <a:rPr lang="en-US" dirty="0"/>
              <a:t> to information. </a:t>
            </a:r>
          </a:p>
          <a:p>
            <a:endParaRPr lang="en-US" dirty="0"/>
          </a:p>
          <a:p>
            <a:r>
              <a:rPr lang="en-US" dirty="0"/>
              <a:t>Information IS agency.</a:t>
            </a:r>
          </a:p>
          <a:p>
            <a:endParaRPr lang="en-US" dirty="0"/>
          </a:p>
          <a:p>
            <a:endParaRPr lang="en-US" dirty="0"/>
          </a:p>
        </p:txBody>
      </p:sp>
      <p:sp>
        <p:nvSpPr>
          <p:cNvPr id="4" name="Date Placeholder 3">
            <a:extLst>
              <a:ext uri="{FF2B5EF4-FFF2-40B4-BE49-F238E27FC236}">
                <a16:creationId xmlns:a16="http://schemas.microsoft.com/office/drawing/2014/main" id="{C06E93B5-5760-4D36-93EA-8A80FBF5164E}"/>
              </a:ext>
            </a:extLst>
          </p:cNvPr>
          <p:cNvSpPr>
            <a:spLocks noGrp="1"/>
          </p:cNvSpPr>
          <p:nvPr>
            <p:ph type="dt" sz="half" idx="10"/>
          </p:nvPr>
        </p:nvSpPr>
        <p:spPr>
          <a:xfrm>
            <a:off x="1018249" y="5883276"/>
            <a:ext cx="3108360" cy="365125"/>
          </a:xfrm>
        </p:spPr>
        <p:txBody>
          <a:bodyPr vert="horz" lIns="91440" tIns="45720" rIns="91440" bIns="45720" rtlCol="0">
            <a:normAutofit/>
          </a:bodyPr>
          <a:lstStyle/>
          <a:p>
            <a:pPr algn="l" defTabSz="914400">
              <a:spcAft>
                <a:spcPts val="600"/>
              </a:spcAft>
            </a:pPr>
            <a:fld id="{B9867A03-0D75-4281-ABBC-48F8F2265ADC}" type="datetime1">
              <a:rPr lang="en-US" smtClean="0"/>
              <a:pPr algn="l" defTabSz="914400">
                <a:spcAft>
                  <a:spcPts val="600"/>
                </a:spcAft>
              </a:pPr>
              <a:t>9/26/2022</a:t>
            </a:fld>
            <a:endParaRPr lang="en-US"/>
          </a:p>
        </p:txBody>
      </p:sp>
      <p:sp>
        <p:nvSpPr>
          <p:cNvPr id="5" name="Footer Placeholder 4">
            <a:extLst>
              <a:ext uri="{FF2B5EF4-FFF2-40B4-BE49-F238E27FC236}">
                <a16:creationId xmlns:a16="http://schemas.microsoft.com/office/drawing/2014/main" id="{53BF6EE8-3849-4278-AEE5-CE5250F7268C}"/>
              </a:ext>
            </a:extLst>
          </p:cNvPr>
          <p:cNvSpPr>
            <a:spLocks noGrp="1"/>
          </p:cNvSpPr>
          <p:nvPr>
            <p:ph type="ftr" sz="quarter" idx="11"/>
          </p:nvPr>
        </p:nvSpPr>
        <p:spPr>
          <a:xfrm>
            <a:off x="5215468" y="5883275"/>
            <a:ext cx="4876800" cy="365125"/>
          </a:xfrm>
        </p:spPr>
        <p:txBody>
          <a:bodyPr vert="horz" lIns="91440" tIns="45720" rIns="91440" bIns="45720" rtlCol="0">
            <a:normAutofit/>
          </a:bodyPr>
          <a:lstStyle/>
          <a:p>
            <a:pPr defTabSz="914400">
              <a:spcAft>
                <a:spcPts val="600"/>
              </a:spcAft>
            </a:pPr>
            <a:r>
              <a:rPr lang="en-US" kern="1200" dirty="0">
                <a:latin typeface="+mn-lt"/>
                <a:ea typeface="+mn-ea"/>
                <a:cs typeface="+mn-cs"/>
              </a:rPr>
              <a:t>CYB 705 – Prof. C. R. Johnson</a:t>
            </a:r>
          </a:p>
        </p:txBody>
      </p:sp>
      <p:sp>
        <p:nvSpPr>
          <p:cNvPr id="6" name="Slide Number Placeholder 5">
            <a:extLst>
              <a:ext uri="{FF2B5EF4-FFF2-40B4-BE49-F238E27FC236}">
                <a16:creationId xmlns:a16="http://schemas.microsoft.com/office/drawing/2014/main" id="{449D772B-BC8C-4FBE-82F7-6285BEDE9EDF}"/>
              </a:ext>
            </a:extLst>
          </p:cNvPr>
          <p:cNvSpPr>
            <a:spLocks noGrp="1"/>
          </p:cNvSpPr>
          <p:nvPr>
            <p:ph type="sldNum" sz="quarter" idx="12"/>
          </p:nvPr>
        </p:nvSpPr>
        <p:spPr>
          <a:xfrm>
            <a:off x="10276321" y="5883274"/>
            <a:ext cx="771089" cy="365125"/>
          </a:xfrm>
        </p:spPr>
        <p:txBody>
          <a:bodyPr vert="horz" lIns="91440" tIns="45720" rIns="91440" bIns="45720" rtlCol="0">
            <a:normAutofit/>
          </a:bodyPr>
          <a:lstStyle/>
          <a:p>
            <a:pPr defTabSz="914400">
              <a:spcAft>
                <a:spcPts val="600"/>
              </a:spcAft>
            </a:pPr>
            <a:fld id="{DFDF98CC-160E-494C-8C3C-8CDC5FA257DE}" type="slidenum">
              <a:rPr lang="en-US" smtClean="0"/>
              <a:pPr defTabSz="914400">
                <a:spcAft>
                  <a:spcPts val="600"/>
                </a:spcAft>
              </a:pPr>
              <a:t>4</a:t>
            </a:fld>
            <a:endParaRPr lang="en-US"/>
          </a:p>
        </p:txBody>
      </p:sp>
    </p:spTree>
    <p:extLst>
      <p:ext uri="{BB962C8B-B14F-4D97-AF65-F5344CB8AC3E}">
        <p14:creationId xmlns:p14="http://schemas.microsoft.com/office/powerpoint/2010/main" val="1659039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F1A8-A9A1-4207-925B-8AA1332BABC5}"/>
              </a:ext>
            </a:extLst>
          </p:cNvPr>
          <p:cNvSpPr>
            <a:spLocks noGrp="1"/>
          </p:cNvSpPr>
          <p:nvPr>
            <p:ph type="title"/>
          </p:nvPr>
        </p:nvSpPr>
        <p:spPr/>
        <p:txBody>
          <a:bodyPr/>
          <a:lstStyle/>
          <a:p>
            <a:r>
              <a:rPr lang="en-US" dirty="0"/>
              <a:t>Misinformation</a:t>
            </a:r>
          </a:p>
        </p:txBody>
      </p:sp>
      <p:sp>
        <p:nvSpPr>
          <p:cNvPr id="3" name="Content Placeholder 2">
            <a:extLst>
              <a:ext uri="{FF2B5EF4-FFF2-40B4-BE49-F238E27FC236}">
                <a16:creationId xmlns:a16="http://schemas.microsoft.com/office/drawing/2014/main" id="{BA12518F-6E18-41B2-968A-054FBEC2325A}"/>
              </a:ext>
            </a:extLst>
          </p:cNvPr>
          <p:cNvSpPr>
            <a:spLocks noGrp="1"/>
          </p:cNvSpPr>
          <p:nvPr>
            <p:ph idx="1"/>
          </p:nvPr>
        </p:nvSpPr>
        <p:spPr>
          <a:xfrm>
            <a:off x="685802" y="2249487"/>
            <a:ext cx="4648198" cy="3541714"/>
          </a:xfrm>
        </p:spPr>
        <p:txBody>
          <a:bodyPr>
            <a:normAutofit/>
          </a:bodyPr>
          <a:lstStyle/>
          <a:p>
            <a:r>
              <a:rPr lang="en-US" sz="2000" dirty="0"/>
              <a:t>There’s a lot of reasons information in your organization might be misleading as well:</a:t>
            </a:r>
          </a:p>
          <a:p>
            <a:pPr lvl="1"/>
            <a:r>
              <a:rPr lang="en-US" sz="2000" dirty="0"/>
              <a:t>Incomplete information</a:t>
            </a:r>
          </a:p>
          <a:p>
            <a:pPr lvl="1"/>
            <a:r>
              <a:rPr lang="en-US" sz="2000" dirty="0"/>
              <a:t>Intentional sabotage</a:t>
            </a:r>
          </a:p>
          <a:p>
            <a:pPr lvl="1"/>
            <a:r>
              <a:rPr lang="en-US" sz="2000" dirty="0"/>
              <a:t>Misinformation/Misapplication</a:t>
            </a:r>
          </a:p>
          <a:p>
            <a:pPr lvl="1"/>
            <a:endParaRPr lang="en-US" sz="1800" dirty="0"/>
          </a:p>
        </p:txBody>
      </p:sp>
      <p:pic>
        <p:nvPicPr>
          <p:cNvPr id="7" name="Content Placeholder 6">
            <a:extLst>
              <a:ext uri="{FF2B5EF4-FFF2-40B4-BE49-F238E27FC236}">
                <a16:creationId xmlns:a16="http://schemas.microsoft.com/office/drawing/2014/main" id="{088169C9-0D89-4B70-B27C-3F9602AC5617}"/>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3047182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96B2-0A87-41C5-AA8F-83A88F8D39AF}"/>
              </a:ext>
            </a:extLst>
          </p:cNvPr>
          <p:cNvSpPr>
            <a:spLocks noGrp="1"/>
          </p:cNvSpPr>
          <p:nvPr>
            <p:ph type="title"/>
          </p:nvPr>
        </p:nvSpPr>
        <p:spPr/>
        <p:txBody>
          <a:bodyPr/>
          <a:lstStyle/>
          <a:p>
            <a:r>
              <a:rPr lang="en-US" dirty="0"/>
              <a:t>Everyone’s American</a:t>
            </a:r>
          </a:p>
        </p:txBody>
      </p:sp>
      <p:sp>
        <p:nvSpPr>
          <p:cNvPr id="3" name="Content Placeholder 2">
            <a:extLst>
              <a:ext uri="{FF2B5EF4-FFF2-40B4-BE49-F238E27FC236}">
                <a16:creationId xmlns:a16="http://schemas.microsoft.com/office/drawing/2014/main" id="{8F8C0001-DE98-4A42-B0C2-B6C2C8742E83}"/>
              </a:ext>
            </a:extLst>
          </p:cNvPr>
          <p:cNvSpPr>
            <a:spLocks noGrp="1"/>
          </p:cNvSpPr>
          <p:nvPr>
            <p:ph idx="1"/>
          </p:nvPr>
        </p:nvSpPr>
        <p:spPr/>
        <p:txBody>
          <a:bodyPr>
            <a:normAutofit fontScale="85000" lnSpcReduction="20000"/>
          </a:bodyPr>
          <a:lstStyle/>
          <a:p>
            <a:r>
              <a:rPr lang="en-US" dirty="0"/>
              <a:t>The Internet does not belong to the United States. The rights afforded to us as citizens does not extend to foreign nationals. </a:t>
            </a:r>
          </a:p>
          <a:p>
            <a:r>
              <a:rPr lang="en-US" dirty="0"/>
              <a:t>Still, we expect those rights to be honored regardless of where we are. For websites that reside in, or do business in, the United States, we expect those rights to be preserved. </a:t>
            </a:r>
          </a:p>
          <a:p>
            <a:r>
              <a:rPr lang="en-US" dirty="0"/>
              <a:t>We also cannot deny that this is the case – there have been </a:t>
            </a:r>
            <a:r>
              <a:rPr lang="en-US" i="1" dirty="0"/>
              <a:t>many </a:t>
            </a:r>
            <a:r>
              <a:rPr lang="en-US" dirty="0"/>
              <a:t>court cases in US jurisdictions that are decided on a Constitutional basis. </a:t>
            </a:r>
          </a:p>
          <a:p>
            <a:pPr lvl="1"/>
            <a:r>
              <a:rPr lang="en-US" dirty="0"/>
              <a:t>The way each nation relates to the Internet also </a:t>
            </a:r>
            <a:r>
              <a:rPr lang="en-US" i="1" dirty="0"/>
              <a:t>matters</a:t>
            </a:r>
            <a:r>
              <a:rPr lang="en-US" dirty="0"/>
              <a:t> and so the USA, being a big part of the Internet (though no longer the biggest) does have general influence over how the Internet operates, what’s acceptable, and what’s legal.</a:t>
            </a:r>
          </a:p>
        </p:txBody>
      </p:sp>
      <p:sp>
        <p:nvSpPr>
          <p:cNvPr id="4" name="Date Placeholder 3">
            <a:extLst>
              <a:ext uri="{FF2B5EF4-FFF2-40B4-BE49-F238E27FC236}">
                <a16:creationId xmlns:a16="http://schemas.microsoft.com/office/drawing/2014/main" id="{1785A315-4D18-40E0-A423-4A6C5501526B}"/>
              </a:ext>
            </a:extLst>
          </p:cNvPr>
          <p:cNvSpPr>
            <a:spLocks noGrp="1"/>
          </p:cNvSpPr>
          <p:nvPr>
            <p:ph type="dt" sz="half" idx="10"/>
          </p:nvPr>
        </p:nvSpPr>
        <p:spPr>
          <a:xfrm>
            <a:off x="7456921" y="5883276"/>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9/26/2022</a:t>
            </a:fld>
            <a:endParaRPr lang="en-US" sz="1200">
              <a:solidFill>
                <a:srgbClr val="FFFFFF"/>
              </a:solidFill>
            </a:endParaRPr>
          </a:p>
        </p:txBody>
      </p:sp>
      <p:sp>
        <p:nvSpPr>
          <p:cNvPr id="5" name="Footer Placeholder 4">
            <a:extLst>
              <a:ext uri="{FF2B5EF4-FFF2-40B4-BE49-F238E27FC236}">
                <a16:creationId xmlns:a16="http://schemas.microsoft.com/office/drawing/2014/main" id="{5A33AEA9-E714-4C0D-B77C-D31D36DFC954}"/>
              </a:ext>
            </a:extLst>
          </p:cNvPr>
          <p:cNvSpPr>
            <a:spLocks noGrp="1"/>
          </p:cNvSpPr>
          <p:nvPr>
            <p:ph type="ftr" sz="quarter" idx="11"/>
          </p:nvPr>
        </p:nvSpPr>
        <p:spPr>
          <a:xfrm>
            <a:off x="1141411" y="5883275"/>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705 – Prof. C. R. Johnson</a:t>
            </a:r>
          </a:p>
        </p:txBody>
      </p:sp>
      <p:sp>
        <p:nvSpPr>
          <p:cNvPr id="6" name="Slide Number Placeholder 5">
            <a:extLst>
              <a:ext uri="{FF2B5EF4-FFF2-40B4-BE49-F238E27FC236}">
                <a16:creationId xmlns:a16="http://schemas.microsoft.com/office/drawing/2014/main" id="{098FFF70-D7B2-4FCB-9084-5DDE7663F784}"/>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41</a:t>
            </a:fld>
            <a:endParaRPr lang="en-US" sz="1200">
              <a:solidFill>
                <a:srgbClr val="FFFFFF"/>
              </a:solidFill>
            </a:endParaRPr>
          </a:p>
        </p:txBody>
      </p:sp>
    </p:spTree>
    <p:extLst>
      <p:ext uri="{BB962C8B-B14F-4D97-AF65-F5344CB8AC3E}">
        <p14:creationId xmlns:p14="http://schemas.microsoft.com/office/powerpoint/2010/main" val="1738297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Censorship</a:t>
            </a:r>
          </a:p>
        </p:txBody>
      </p:sp>
      <p:sp>
        <p:nvSpPr>
          <p:cNvPr id="3" name="Content Placeholder 2"/>
          <p:cNvSpPr>
            <a:spLocks noGrp="1"/>
          </p:cNvSpPr>
          <p:nvPr>
            <p:ph idx="1"/>
          </p:nvPr>
        </p:nvSpPr>
        <p:spPr/>
        <p:txBody>
          <a:bodyPr>
            <a:normAutofit fontScale="92500" lnSpcReduction="10000"/>
          </a:bodyPr>
          <a:lstStyle/>
          <a:p>
            <a:r>
              <a:rPr lang="en-US" dirty="0"/>
              <a:t>NOTE: The censorship of the Internet is not new. Throughout the 90s and 00s there have been multiple attempts to “sanitize” the Internet with various decency acts during various times of moral panic. </a:t>
            </a:r>
          </a:p>
          <a:p>
            <a:r>
              <a:rPr lang="en-US" dirty="0"/>
              <a:t>They have generally gotten nowhere thanks largely to the structure of the Internet in general (to censor the Internet is to censor thought.) </a:t>
            </a:r>
          </a:p>
          <a:p>
            <a:pPr lvl="1"/>
            <a:r>
              <a:rPr lang="en-US" dirty="0"/>
              <a:t>HOWEVER – the newest Net Neutrality arguments are gaining a lot more ground because it is not being done under the guise of censorship but under the direction of market forces. </a:t>
            </a:r>
          </a:p>
          <a:p>
            <a:pPr lvl="1"/>
            <a:r>
              <a:rPr lang="en-US" dirty="0"/>
              <a:t>It’s not “censorship” it’s “content filtering” or “content categorization”</a:t>
            </a:r>
          </a:p>
        </p:txBody>
      </p:sp>
    </p:spTree>
    <p:extLst>
      <p:ext uri="{BB962C8B-B14F-4D97-AF65-F5344CB8AC3E}">
        <p14:creationId xmlns:p14="http://schemas.microsoft.com/office/powerpoint/2010/main" val="1334267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net neutrality"/>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l="12580" t="4074" r="9991" b="4074"/>
          <a:stretch/>
        </p:blipFill>
        <p:spPr bwMode="auto">
          <a:xfrm>
            <a:off x="173567" y="0"/>
            <a:ext cx="118448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43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chinese block internet"/>
          <p:cNvPicPr>
            <a:picLocks noChangeAspect="1" noChangeArrowheads="1"/>
          </p:cNvPicPr>
          <p:nvPr/>
        </p:nvPicPr>
        <p:blipFill rotWithShape="1">
          <a:blip r:embed="rId2">
            <a:extLst>
              <a:ext uri="{28A0092B-C50C-407E-A947-70E740481C1C}">
                <a14:useLocalDpi xmlns:a14="http://schemas.microsoft.com/office/drawing/2010/main" val="0"/>
              </a:ext>
            </a:extLst>
          </a:blip>
          <a:srcRect t="11523" r="1" b="17027"/>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908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015" y="1093787"/>
            <a:ext cx="3059969" cy="4697413"/>
          </a:xfrm>
        </p:spPr>
        <p:txBody>
          <a:bodyPr>
            <a:normAutofit/>
          </a:bodyPr>
          <a:lstStyle/>
          <a:p>
            <a:r>
              <a:rPr lang="en-US" dirty="0"/>
              <a:t>The Limits of Free Speech</a:t>
            </a:r>
          </a:p>
        </p:txBody>
      </p:sp>
      <p:sp>
        <p:nvSpPr>
          <p:cNvPr id="3" name="Content Placeholder 2"/>
          <p:cNvSpPr>
            <a:spLocks noGrp="1"/>
          </p:cNvSpPr>
          <p:nvPr>
            <p:ph idx="1"/>
          </p:nvPr>
        </p:nvSpPr>
        <p:spPr>
          <a:xfrm>
            <a:off x="5215467" y="1093788"/>
            <a:ext cx="5831944" cy="4697413"/>
          </a:xfrm>
        </p:spPr>
        <p:txBody>
          <a:bodyPr>
            <a:normAutofit/>
          </a:bodyPr>
          <a:lstStyle/>
          <a:p>
            <a:r>
              <a:rPr lang="en-US" sz="2200" dirty="0"/>
              <a:t>The first amendment does not provide an apple box to shout from, nor obligate anyone to listen to them. </a:t>
            </a:r>
          </a:p>
          <a:p>
            <a:r>
              <a:rPr lang="en-US" sz="2200" dirty="0"/>
              <a:t>The first amendment does not give you the right to violate personal property. </a:t>
            </a:r>
          </a:p>
          <a:p>
            <a:pPr lvl="1"/>
            <a:r>
              <a:rPr lang="en-US" sz="1800" dirty="0"/>
              <a:t>This is part of the net neutrality argument. If the Internet is business, then business are private and your civil rights to freedom of expression do no apply to private property.</a:t>
            </a:r>
          </a:p>
        </p:txBody>
      </p:sp>
      <p:sp>
        <p:nvSpPr>
          <p:cNvPr id="4" name="Date Placeholder 3">
            <a:extLst>
              <a:ext uri="{FF2B5EF4-FFF2-40B4-BE49-F238E27FC236}">
                <a16:creationId xmlns:a16="http://schemas.microsoft.com/office/drawing/2014/main" id="{94B5DCDC-DB8F-46C5-A724-E3A35331D93B}"/>
              </a:ext>
            </a:extLst>
          </p:cNvPr>
          <p:cNvSpPr>
            <a:spLocks noGrp="1"/>
          </p:cNvSpPr>
          <p:nvPr>
            <p:ph type="dt" sz="half" idx="10"/>
          </p:nvPr>
        </p:nvSpPr>
        <p:spPr>
          <a:xfrm>
            <a:off x="1018249" y="5883276"/>
            <a:ext cx="3108360" cy="365125"/>
          </a:xfrm>
        </p:spPr>
        <p:txBody>
          <a:bodyPr vert="horz" lIns="91440" tIns="45720" rIns="91440" bIns="45720" rtlCol="0">
            <a:normAutofit/>
          </a:bodyPr>
          <a:lstStyle/>
          <a:p>
            <a:pPr algn="l" defTabSz="914400">
              <a:spcAft>
                <a:spcPts val="600"/>
              </a:spcAft>
            </a:pPr>
            <a:fld id="{B9867A03-0D75-4281-ABBC-48F8F2265ADC}" type="datetime1">
              <a:rPr lang="en-US" smtClean="0"/>
              <a:pPr algn="l" defTabSz="914400">
                <a:spcAft>
                  <a:spcPts val="600"/>
                </a:spcAft>
              </a:pPr>
              <a:t>9/26/2022</a:t>
            </a:fld>
            <a:endParaRPr lang="en-US"/>
          </a:p>
        </p:txBody>
      </p:sp>
      <p:sp>
        <p:nvSpPr>
          <p:cNvPr id="5" name="Footer Placeholder 4">
            <a:extLst>
              <a:ext uri="{FF2B5EF4-FFF2-40B4-BE49-F238E27FC236}">
                <a16:creationId xmlns:a16="http://schemas.microsoft.com/office/drawing/2014/main" id="{F016F73D-CE08-443E-A391-BDE8A154F6DE}"/>
              </a:ext>
            </a:extLst>
          </p:cNvPr>
          <p:cNvSpPr>
            <a:spLocks noGrp="1"/>
          </p:cNvSpPr>
          <p:nvPr>
            <p:ph type="ftr" sz="quarter" idx="11"/>
          </p:nvPr>
        </p:nvSpPr>
        <p:spPr>
          <a:xfrm>
            <a:off x="5215468" y="5883275"/>
            <a:ext cx="4876800" cy="365125"/>
          </a:xfrm>
        </p:spPr>
        <p:txBody>
          <a:bodyPr vert="horz" lIns="91440" tIns="45720" rIns="91440" bIns="45720" rtlCol="0">
            <a:normAutofit/>
          </a:bodyPr>
          <a:lstStyle/>
          <a:p>
            <a:pPr defTabSz="914400">
              <a:spcAft>
                <a:spcPts val="600"/>
              </a:spcAft>
            </a:pPr>
            <a:r>
              <a:rPr lang="en-US" kern="1200">
                <a:latin typeface="+mn-lt"/>
                <a:ea typeface="+mn-ea"/>
                <a:cs typeface="+mn-cs"/>
              </a:rPr>
              <a:t>CYB 705 – Prof. C. R. Johnson</a:t>
            </a:r>
          </a:p>
        </p:txBody>
      </p:sp>
      <p:sp>
        <p:nvSpPr>
          <p:cNvPr id="6" name="Slide Number Placeholder 5">
            <a:extLst>
              <a:ext uri="{FF2B5EF4-FFF2-40B4-BE49-F238E27FC236}">
                <a16:creationId xmlns:a16="http://schemas.microsoft.com/office/drawing/2014/main" id="{7F05838F-1A59-4B6C-86C2-89CCB043F825}"/>
              </a:ext>
            </a:extLst>
          </p:cNvPr>
          <p:cNvSpPr>
            <a:spLocks noGrp="1"/>
          </p:cNvSpPr>
          <p:nvPr>
            <p:ph type="sldNum" sz="quarter" idx="12"/>
          </p:nvPr>
        </p:nvSpPr>
        <p:spPr>
          <a:xfrm>
            <a:off x="10276321" y="5883274"/>
            <a:ext cx="771089" cy="365125"/>
          </a:xfrm>
        </p:spPr>
        <p:txBody>
          <a:bodyPr vert="horz" lIns="91440" tIns="45720" rIns="91440" bIns="45720" rtlCol="0">
            <a:normAutofit/>
          </a:bodyPr>
          <a:lstStyle/>
          <a:p>
            <a:pPr defTabSz="914400">
              <a:spcAft>
                <a:spcPts val="600"/>
              </a:spcAft>
            </a:pPr>
            <a:fld id="{DFDF98CC-160E-494C-8C3C-8CDC5FA257DE}" type="slidenum">
              <a:rPr lang="en-US" smtClean="0"/>
              <a:pPr defTabSz="914400">
                <a:spcAft>
                  <a:spcPts val="600"/>
                </a:spcAft>
              </a:pPr>
              <a:t>45</a:t>
            </a:fld>
            <a:endParaRPr lang="en-US"/>
          </a:p>
        </p:txBody>
      </p:sp>
    </p:spTree>
    <p:extLst>
      <p:ext uri="{BB962C8B-B14F-4D97-AF65-F5344CB8AC3E}">
        <p14:creationId xmlns:p14="http://schemas.microsoft.com/office/powerpoint/2010/main" val="253681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84FDDC8-3893-4284-98FA-107B6655B357}"/>
              </a:ext>
            </a:extLst>
          </p:cNvPr>
          <p:cNvSpPr>
            <a:spLocks noGrp="1"/>
          </p:cNvSpPr>
          <p:nvPr>
            <p:ph type="title"/>
          </p:nvPr>
        </p:nvSpPr>
        <p:spPr>
          <a:xfrm>
            <a:off x="1141413" y="618518"/>
            <a:ext cx="4459286" cy="1478570"/>
          </a:xfrm>
        </p:spPr>
        <p:txBody>
          <a:bodyPr>
            <a:normAutofit/>
          </a:bodyPr>
          <a:lstStyle/>
          <a:p>
            <a:r>
              <a:rPr lang="en-US" sz="3200"/>
              <a:t>Get off my lawn!</a:t>
            </a:r>
          </a:p>
        </p:txBody>
      </p:sp>
      <p:sp>
        <p:nvSpPr>
          <p:cNvPr id="3" name="Content Placeholder 2">
            <a:extLst>
              <a:ext uri="{FF2B5EF4-FFF2-40B4-BE49-F238E27FC236}">
                <a16:creationId xmlns:a16="http://schemas.microsoft.com/office/drawing/2014/main" id="{73F87256-4F56-46CD-A224-522583DE394D}"/>
              </a:ext>
            </a:extLst>
          </p:cNvPr>
          <p:cNvSpPr>
            <a:spLocks noGrp="1"/>
          </p:cNvSpPr>
          <p:nvPr>
            <p:ph idx="1"/>
          </p:nvPr>
        </p:nvSpPr>
        <p:spPr>
          <a:xfrm>
            <a:off x="1141412" y="2249487"/>
            <a:ext cx="4459287" cy="3965046"/>
          </a:xfrm>
        </p:spPr>
        <p:txBody>
          <a:bodyPr>
            <a:normAutofit/>
          </a:bodyPr>
          <a:lstStyle/>
          <a:p>
            <a:pPr>
              <a:lnSpc>
                <a:spcPct val="110000"/>
              </a:lnSpc>
            </a:pPr>
            <a:r>
              <a:rPr lang="en-US" sz="1900" dirty="0"/>
              <a:t>“The children now love luxury; they have bad manners, contempt for authority; they show disrespect for elders and love chatter in place of exercise. Children are now tyrants, not the servants of their households. They no longer rise when elders enter the room. They contradict their parents, chatter before company, gobble up dainties at the table, cross their legs, and tyrannize their teachers.” – Socrates (not really)</a:t>
            </a:r>
          </a:p>
        </p:txBody>
      </p:sp>
      <p:pic>
        <p:nvPicPr>
          <p:cNvPr id="7" name="Picture 2" descr="A person holding a sign&#10;&#10;Description automatically generated">
            <a:extLst>
              <a:ext uri="{FF2B5EF4-FFF2-40B4-BE49-F238E27FC236}">
                <a16:creationId xmlns:a16="http://schemas.microsoft.com/office/drawing/2014/main" id="{6FA6D353-2005-4014-9173-2C59FFC674E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18639" y="618518"/>
            <a:ext cx="4211001" cy="559601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E8B85B66-1427-4B9F-8AFC-01B5C946C64A}"/>
              </a:ext>
            </a:extLst>
          </p:cNvPr>
          <p:cNvSpPr>
            <a:spLocks noGrp="1"/>
          </p:cNvSpPr>
          <p:nvPr>
            <p:ph type="ftr" sz="quarter" idx="11"/>
          </p:nvPr>
        </p:nvSpPr>
        <p:spPr>
          <a:xfrm>
            <a:off x="1141411" y="6340473"/>
            <a:ext cx="6239309" cy="365125"/>
          </a:xfrm>
        </p:spPr>
        <p:txBody>
          <a:bodyPr vert="horz" lIns="91440" tIns="45720" rIns="91440" bIns="45720" rtlCol="0">
            <a:normAutofit/>
          </a:bodyPr>
          <a:lstStyle/>
          <a:p>
            <a:pPr defTabSz="914400">
              <a:spcAft>
                <a:spcPts val="600"/>
              </a:spcAft>
            </a:pPr>
            <a:r>
              <a:rPr lang="en-US" kern="1200">
                <a:latin typeface="+mn-lt"/>
                <a:ea typeface="+mn-ea"/>
                <a:cs typeface="+mn-cs"/>
              </a:rPr>
              <a:t>CYB 705 – Prof. C. R. Johnson</a:t>
            </a:r>
          </a:p>
        </p:txBody>
      </p:sp>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4" name="Date Placeholder 3">
            <a:extLst>
              <a:ext uri="{FF2B5EF4-FFF2-40B4-BE49-F238E27FC236}">
                <a16:creationId xmlns:a16="http://schemas.microsoft.com/office/drawing/2014/main" id="{C47BA3EB-1C26-44E6-A2FF-129EF4BB1EC5}"/>
              </a:ext>
            </a:extLst>
          </p:cNvPr>
          <p:cNvSpPr>
            <a:spLocks noGrp="1"/>
          </p:cNvSpPr>
          <p:nvPr>
            <p:ph type="dt" sz="half" idx="10"/>
          </p:nvPr>
        </p:nvSpPr>
        <p:spPr>
          <a:xfrm>
            <a:off x="7456921" y="6340474"/>
            <a:ext cx="2743200" cy="365125"/>
          </a:xfrm>
        </p:spPr>
        <p:txBody>
          <a:bodyPr vert="horz" lIns="91440" tIns="45720" rIns="91440" bIns="45720" rtlCol="0">
            <a:normAutofit/>
          </a:bodyPr>
          <a:lstStyle/>
          <a:p>
            <a:pPr defTabSz="914400">
              <a:spcAft>
                <a:spcPts val="600"/>
              </a:spcAft>
            </a:pPr>
            <a:fld id="{B9867A03-0D75-4281-ABBC-48F8F2265ADC}" type="datetime1">
              <a:rPr lang="en-US" smtClean="0"/>
              <a:pPr defTabSz="914400">
                <a:spcAft>
                  <a:spcPts val="600"/>
                </a:spcAft>
              </a:pPr>
              <a:t>9/26/2022</a:t>
            </a:fld>
            <a:endParaRPr lang="en-US"/>
          </a:p>
        </p:txBody>
      </p:sp>
      <p:sp>
        <p:nvSpPr>
          <p:cNvPr id="6" name="Slide Number Placeholder 5">
            <a:extLst>
              <a:ext uri="{FF2B5EF4-FFF2-40B4-BE49-F238E27FC236}">
                <a16:creationId xmlns:a16="http://schemas.microsoft.com/office/drawing/2014/main" id="{C6089955-ED65-489A-A744-6273DF84C600}"/>
              </a:ext>
            </a:extLst>
          </p:cNvPr>
          <p:cNvSpPr>
            <a:spLocks noGrp="1"/>
          </p:cNvSpPr>
          <p:nvPr>
            <p:ph type="sldNum" sz="quarter" idx="12"/>
          </p:nvPr>
        </p:nvSpPr>
        <p:spPr>
          <a:xfrm>
            <a:off x="10276321" y="6340472"/>
            <a:ext cx="771089" cy="365125"/>
          </a:xfrm>
        </p:spPr>
        <p:txBody>
          <a:bodyPr vert="horz" lIns="91440" tIns="45720" rIns="91440" bIns="45720" rtlCol="0">
            <a:normAutofit/>
          </a:bodyPr>
          <a:lstStyle/>
          <a:p>
            <a:pPr defTabSz="914400">
              <a:spcAft>
                <a:spcPts val="600"/>
              </a:spcAft>
            </a:pPr>
            <a:fld id="{DFDF98CC-160E-494C-8C3C-8CDC5FA257DE}" type="slidenum">
              <a:rPr lang="en-US" smtClean="0"/>
              <a:pPr defTabSz="914400">
                <a:spcAft>
                  <a:spcPts val="600"/>
                </a:spcAft>
              </a:pPr>
              <a:t>5</a:t>
            </a:fld>
            <a:endParaRPr lang="en-US"/>
          </a:p>
        </p:txBody>
      </p:sp>
    </p:spTree>
    <p:extLst>
      <p:ext uri="{BB962C8B-B14F-4D97-AF65-F5344CB8AC3E}">
        <p14:creationId xmlns:p14="http://schemas.microsoft.com/office/powerpoint/2010/main" val="1260193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F385-019B-D27D-1704-0D24967DB4CE}"/>
              </a:ext>
            </a:extLst>
          </p:cNvPr>
          <p:cNvSpPr>
            <a:spLocks noGrp="1"/>
          </p:cNvSpPr>
          <p:nvPr>
            <p:ph type="title"/>
          </p:nvPr>
        </p:nvSpPr>
        <p:spPr/>
        <p:txBody>
          <a:bodyPr/>
          <a:lstStyle/>
          <a:p>
            <a:r>
              <a:rPr lang="en-US" dirty="0"/>
              <a:t>How we know what we know that we know</a:t>
            </a:r>
          </a:p>
        </p:txBody>
      </p:sp>
      <p:sp>
        <p:nvSpPr>
          <p:cNvPr id="3" name="Content Placeholder 2">
            <a:extLst>
              <a:ext uri="{FF2B5EF4-FFF2-40B4-BE49-F238E27FC236}">
                <a16:creationId xmlns:a16="http://schemas.microsoft.com/office/drawing/2014/main" id="{E2766642-7BC8-952F-6789-41401D3EFBEA}"/>
              </a:ext>
            </a:extLst>
          </p:cNvPr>
          <p:cNvSpPr>
            <a:spLocks noGrp="1"/>
          </p:cNvSpPr>
          <p:nvPr>
            <p:ph idx="1"/>
          </p:nvPr>
        </p:nvSpPr>
        <p:spPr/>
        <p:txBody>
          <a:bodyPr>
            <a:normAutofit fontScale="62500" lnSpcReduction="20000"/>
          </a:bodyPr>
          <a:lstStyle/>
          <a:p>
            <a:r>
              <a:rPr lang="en-US" dirty="0"/>
              <a:t>Brave New World – Too much Information</a:t>
            </a:r>
          </a:p>
          <a:p>
            <a:r>
              <a:rPr lang="en-US" dirty="0"/>
              <a:t>1984 – Not enough information</a:t>
            </a:r>
          </a:p>
          <a:p>
            <a:r>
              <a:rPr lang="en-US" dirty="0"/>
              <a:t>“I have a foreboding of an America in my children's or grandchildren's time -- when the United States is a service and information economy; when nearly all the manufacturing industries have slipped away to other countries; when awesome technological powers are in the hands of a very few, and no one representing the public interest can even grasp the issues; when the people have lost the ability to set their own agendas or knowledgeably question those in authority; when, clutching our crystals and nervously consulting our horoscopes, our critical faculties in decline, unable to distinguish between what feels good and what's true, we slide, almost without noticing, back into superstition and darkness...</a:t>
            </a:r>
          </a:p>
          <a:p>
            <a:r>
              <a:rPr lang="en-US" dirty="0"/>
              <a:t>The dumbing down of American is most evident in the slow decay of substantive content in the enormously influential media, the 30 second sound bites (now down to 10 seconds or less), lowest common denominator programming, credulous presentations on pseudoscience and superstition, but especially a kind of celebration of ignorance” Carl Sagan, the Demon Haunted World</a:t>
            </a:r>
          </a:p>
        </p:txBody>
      </p:sp>
      <p:sp>
        <p:nvSpPr>
          <p:cNvPr id="4" name="Date Placeholder 3">
            <a:extLst>
              <a:ext uri="{FF2B5EF4-FFF2-40B4-BE49-F238E27FC236}">
                <a16:creationId xmlns:a16="http://schemas.microsoft.com/office/drawing/2014/main" id="{4EACEAAE-B500-8C5E-2192-D2D09228F773}"/>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7890572A-5A2E-99AA-A56B-9623468E6C0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208E00F-C310-C398-669C-638CF3D7E5D6}"/>
              </a:ext>
            </a:extLst>
          </p:cNvPr>
          <p:cNvSpPr>
            <a:spLocks noGrp="1"/>
          </p:cNvSpPr>
          <p:nvPr>
            <p:ph type="sldNum" sz="quarter" idx="12"/>
          </p:nvPr>
        </p:nvSpPr>
        <p:spPr/>
        <p:txBody>
          <a:bodyPr/>
          <a:lstStyle/>
          <a:p>
            <a:fld id="{DFDF98CC-160E-494C-8C3C-8CDC5FA257DE}" type="slidenum">
              <a:rPr lang="en-US" smtClean="0"/>
              <a:t>6</a:t>
            </a:fld>
            <a:endParaRPr lang="en-US"/>
          </a:p>
        </p:txBody>
      </p:sp>
    </p:spTree>
    <p:extLst>
      <p:ext uri="{BB962C8B-B14F-4D97-AF65-F5344CB8AC3E}">
        <p14:creationId xmlns:p14="http://schemas.microsoft.com/office/powerpoint/2010/main" val="1115726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D5B1DD-CAB0-4978-84A6-9F504C6BDEAD}"/>
              </a:ext>
            </a:extLst>
          </p:cNvPr>
          <p:cNvSpPr>
            <a:spLocks noGrp="1"/>
          </p:cNvSpPr>
          <p:nvPr>
            <p:ph type="title"/>
          </p:nvPr>
        </p:nvSpPr>
        <p:spPr/>
        <p:txBody>
          <a:bodyPr/>
          <a:lstStyle/>
          <a:p>
            <a:r>
              <a:rPr lang="en-US" dirty="0"/>
              <a:t>Intelligence is not a dump stat	</a:t>
            </a:r>
          </a:p>
        </p:txBody>
      </p:sp>
      <p:sp>
        <p:nvSpPr>
          <p:cNvPr id="6" name="Content Placeholder 5">
            <a:extLst>
              <a:ext uri="{FF2B5EF4-FFF2-40B4-BE49-F238E27FC236}">
                <a16:creationId xmlns:a16="http://schemas.microsoft.com/office/drawing/2014/main" id="{01E9B403-6DE4-42D0-81E7-F7120D56DD9F}"/>
              </a:ext>
            </a:extLst>
          </p:cNvPr>
          <p:cNvSpPr>
            <a:spLocks noGrp="1"/>
          </p:cNvSpPr>
          <p:nvPr>
            <p:ph idx="1"/>
          </p:nvPr>
        </p:nvSpPr>
        <p:spPr/>
        <p:txBody>
          <a:bodyPr>
            <a:normAutofit/>
          </a:bodyPr>
          <a:lstStyle/>
          <a:p>
            <a:r>
              <a:rPr lang="en-US" dirty="0"/>
              <a:t>Data eventually becomes information. </a:t>
            </a:r>
          </a:p>
          <a:p>
            <a:pPr lvl="1"/>
            <a:r>
              <a:rPr lang="en-US" dirty="0"/>
              <a:t>E = mc^2 was once based on data, but most people these days are familiar with the formula without even knowing what it really means. </a:t>
            </a:r>
          </a:p>
          <a:p>
            <a:pPr lvl="1"/>
            <a:r>
              <a:rPr lang="en-US" dirty="0"/>
              <a:t>Most of what we know is information in this way because of the methodology of public teaching – You learn things the teacher knows because you need to know them. </a:t>
            </a:r>
          </a:p>
          <a:p>
            <a:pPr lvl="1"/>
            <a:r>
              <a:rPr lang="en-US" dirty="0"/>
              <a:t>For those things you actually come to understand, it is more a function of you being interested than being taught to understand. </a:t>
            </a:r>
          </a:p>
          <a:p>
            <a:pPr lvl="1"/>
            <a:endParaRPr lang="en-US" dirty="0"/>
          </a:p>
        </p:txBody>
      </p:sp>
      <p:sp>
        <p:nvSpPr>
          <p:cNvPr id="2" name="Date Placeholder 1">
            <a:extLst>
              <a:ext uri="{FF2B5EF4-FFF2-40B4-BE49-F238E27FC236}">
                <a16:creationId xmlns:a16="http://schemas.microsoft.com/office/drawing/2014/main" id="{DE1BDDEA-022C-4BA8-87BC-9391D407DE02}"/>
              </a:ext>
            </a:extLst>
          </p:cNvPr>
          <p:cNvSpPr>
            <a:spLocks noGrp="1"/>
          </p:cNvSpPr>
          <p:nvPr>
            <p:ph type="dt" sz="half" idx="10"/>
          </p:nvPr>
        </p:nvSpPr>
        <p:spPr/>
        <p:txBody>
          <a:bodyPr/>
          <a:lstStyle/>
          <a:p>
            <a:fld id="{D2C30667-29C0-4853-A695-2D323707E37B}" type="datetime1">
              <a:rPr lang="en-US" smtClean="0"/>
              <a:t>9/26/2022</a:t>
            </a:fld>
            <a:endParaRPr lang="en-US"/>
          </a:p>
        </p:txBody>
      </p:sp>
      <p:sp>
        <p:nvSpPr>
          <p:cNvPr id="3" name="Footer Placeholder 2">
            <a:extLst>
              <a:ext uri="{FF2B5EF4-FFF2-40B4-BE49-F238E27FC236}">
                <a16:creationId xmlns:a16="http://schemas.microsoft.com/office/drawing/2014/main" id="{67705515-5C34-43F7-BAF9-9CD88EEBF3E3}"/>
              </a:ext>
            </a:extLst>
          </p:cNvPr>
          <p:cNvSpPr>
            <a:spLocks noGrp="1"/>
          </p:cNvSpPr>
          <p:nvPr>
            <p:ph type="ftr" sz="quarter" idx="11"/>
          </p:nvPr>
        </p:nvSpPr>
        <p:spPr/>
        <p:txBody>
          <a:bodyPr/>
          <a:lstStyle/>
          <a:p>
            <a:r>
              <a:rPr lang="en-US" dirty="0"/>
              <a:t>CIS 303 – Prof. C. R. Johnson</a:t>
            </a:r>
          </a:p>
        </p:txBody>
      </p:sp>
      <p:sp>
        <p:nvSpPr>
          <p:cNvPr id="4" name="Slide Number Placeholder 3">
            <a:extLst>
              <a:ext uri="{FF2B5EF4-FFF2-40B4-BE49-F238E27FC236}">
                <a16:creationId xmlns:a16="http://schemas.microsoft.com/office/drawing/2014/main" id="{2455E5A1-A862-487B-8382-A34A08460DE7}"/>
              </a:ext>
            </a:extLst>
          </p:cNvPr>
          <p:cNvSpPr>
            <a:spLocks noGrp="1"/>
          </p:cNvSpPr>
          <p:nvPr>
            <p:ph type="sldNum" sz="quarter" idx="12"/>
          </p:nvPr>
        </p:nvSpPr>
        <p:spPr/>
        <p:txBody>
          <a:bodyPr/>
          <a:lstStyle/>
          <a:p>
            <a:fld id="{DFDF98CC-160E-494C-8C3C-8CDC5FA257DE}" type="slidenum">
              <a:rPr lang="en-US" smtClean="0"/>
              <a:t>7</a:t>
            </a:fld>
            <a:endParaRPr lang="en-US"/>
          </a:p>
        </p:txBody>
      </p:sp>
    </p:spTree>
    <p:extLst>
      <p:ext uri="{BB962C8B-B14F-4D97-AF65-F5344CB8AC3E}">
        <p14:creationId xmlns:p14="http://schemas.microsoft.com/office/powerpoint/2010/main" val="1935087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A8B3-5F87-407D-9D1A-35F1006E7ECC}"/>
              </a:ext>
            </a:extLst>
          </p:cNvPr>
          <p:cNvSpPr>
            <a:spLocks noGrp="1"/>
          </p:cNvSpPr>
          <p:nvPr>
            <p:ph type="title"/>
          </p:nvPr>
        </p:nvSpPr>
        <p:spPr/>
        <p:txBody>
          <a:bodyPr/>
          <a:lstStyle/>
          <a:p>
            <a:r>
              <a:rPr lang="en-US" dirty="0"/>
              <a:t>That’s how news works</a:t>
            </a:r>
          </a:p>
        </p:txBody>
      </p:sp>
      <p:sp>
        <p:nvSpPr>
          <p:cNvPr id="3" name="Content Placeholder 2">
            <a:extLst>
              <a:ext uri="{FF2B5EF4-FFF2-40B4-BE49-F238E27FC236}">
                <a16:creationId xmlns:a16="http://schemas.microsoft.com/office/drawing/2014/main" id="{F38AF8C3-A71F-41C7-98F6-C3AC89DE9263}"/>
              </a:ext>
            </a:extLst>
          </p:cNvPr>
          <p:cNvSpPr>
            <a:spLocks noGrp="1"/>
          </p:cNvSpPr>
          <p:nvPr>
            <p:ph idx="1"/>
          </p:nvPr>
        </p:nvSpPr>
        <p:spPr/>
        <p:txBody>
          <a:bodyPr>
            <a:normAutofit fontScale="92500"/>
          </a:bodyPr>
          <a:lstStyle/>
          <a:p>
            <a:r>
              <a:rPr lang="en-US" dirty="0"/>
              <a:t>News – broadly defined – is information-sharing between people. We have developed many ways of doing this. However, it is more than just convey current events.</a:t>
            </a:r>
          </a:p>
          <a:p>
            <a:pPr lvl="1"/>
            <a:r>
              <a:rPr lang="en-US" dirty="0"/>
              <a:t>News sets the agenda. We talk about what’s happening, and we know what’s happening because the news is reporting on it. </a:t>
            </a:r>
          </a:p>
          <a:p>
            <a:pPr lvl="1"/>
            <a:r>
              <a:rPr lang="en-US" dirty="0"/>
              <a:t>Our information-sharing network is self selected. CNN is news if we select it. Fox News, Buzzfeed, Vogue, Perez Hilton, various YouTubers, etc. if we choose it to be. </a:t>
            </a:r>
          </a:p>
          <a:p>
            <a:pPr lvl="1"/>
            <a:r>
              <a:rPr lang="en-US" dirty="0"/>
              <a:t>So, we decide who to follow, and our sources decide what’s important. There are competing incentives (coming up.)</a:t>
            </a:r>
          </a:p>
        </p:txBody>
      </p:sp>
      <p:sp>
        <p:nvSpPr>
          <p:cNvPr id="4" name="Date Placeholder 3">
            <a:extLst>
              <a:ext uri="{FF2B5EF4-FFF2-40B4-BE49-F238E27FC236}">
                <a16:creationId xmlns:a16="http://schemas.microsoft.com/office/drawing/2014/main" id="{0EAC963E-97DC-4EA6-B7D8-48965FC4F01F}"/>
              </a:ext>
            </a:extLst>
          </p:cNvPr>
          <p:cNvSpPr>
            <a:spLocks noGrp="1"/>
          </p:cNvSpPr>
          <p:nvPr>
            <p:ph type="dt" sz="half" idx="10"/>
          </p:nvPr>
        </p:nvSpPr>
        <p:spPr/>
        <p:txBody>
          <a:bodyPr/>
          <a:lstStyle/>
          <a:p>
            <a:fld id="{B9867A03-0D75-4281-ABBC-48F8F2265ADC}" type="datetime1">
              <a:rPr lang="en-US" smtClean="0"/>
              <a:t>9/26/2022</a:t>
            </a:fld>
            <a:endParaRPr lang="en-US"/>
          </a:p>
        </p:txBody>
      </p:sp>
      <p:sp>
        <p:nvSpPr>
          <p:cNvPr id="5" name="Footer Placeholder 4">
            <a:extLst>
              <a:ext uri="{FF2B5EF4-FFF2-40B4-BE49-F238E27FC236}">
                <a16:creationId xmlns:a16="http://schemas.microsoft.com/office/drawing/2014/main" id="{BCA3E15F-FF56-4A84-B289-B2E1E1209868}"/>
              </a:ext>
            </a:extLst>
          </p:cNvPr>
          <p:cNvSpPr>
            <a:spLocks noGrp="1"/>
          </p:cNvSpPr>
          <p:nvPr>
            <p:ph type="ftr" sz="quarter" idx="11"/>
          </p:nvPr>
        </p:nvSpPr>
        <p:spPr/>
        <p:txBody>
          <a:bodyPr/>
          <a:lstStyle/>
          <a:p>
            <a:r>
              <a:rPr lang="en-US" dirty="0"/>
              <a:t>CIS 303 – Prof. C. R. Johnson</a:t>
            </a:r>
          </a:p>
        </p:txBody>
      </p:sp>
      <p:sp>
        <p:nvSpPr>
          <p:cNvPr id="6" name="Slide Number Placeholder 5">
            <a:extLst>
              <a:ext uri="{FF2B5EF4-FFF2-40B4-BE49-F238E27FC236}">
                <a16:creationId xmlns:a16="http://schemas.microsoft.com/office/drawing/2014/main" id="{789AF959-A03B-44FC-ADC5-444467D1626F}"/>
              </a:ext>
            </a:extLst>
          </p:cNvPr>
          <p:cNvSpPr>
            <a:spLocks noGrp="1"/>
          </p:cNvSpPr>
          <p:nvPr>
            <p:ph type="sldNum" sz="quarter" idx="12"/>
          </p:nvPr>
        </p:nvSpPr>
        <p:spPr/>
        <p:txBody>
          <a:bodyPr/>
          <a:lstStyle/>
          <a:p>
            <a:fld id="{DFDF98CC-160E-494C-8C3C-8CDC5FA257DE}" type="slidenum">
              <a:rPr lang="en-US" smtClean="0"/>
              <a:t>8</a:t>
            </a:fld>
            <a:endParaRPr lang="en-US"/>
          </a:p>
        </p:txBody>
      </p:sp>
    </p:spTree>
    <p:extLst>
      <p:ext uri="{BB962C8B-B14F-4D97-AF65-F5344CB8AC3E}">
        <p14:creationId xmlns:p14="http://schemas.microsoft.com/office/powerpoint/2010/main" val="170013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6DD5F37D-DDCD-4792-85C3-AB38835D404C}"/>
              </a:ext>
            </a:extLst>
          </p:cNvPr>
          <p:cNvSpPr>
            <a:spLocks noGrp="1"/>
          </p:cNvSpPr>
          <p:nvPr>
            <p:ph type="title"/>
          </p:nvPr>
        </p:nvSpPr>
        <p:spPr>
          <a:xfrm>
            <a:off x="1141413" y="618518"/>
            <a:ext cx="4459286" cy="1478570"/>
          </a:xfrm>
        </p:spPr>
        <p:txBody>
          <a:bodyPr>
            <a:normAutofit/>
          </a:bodyPr>
          <a:lstStyle/>
          <a:p>
            <a:r>
              <a:rPr lang="en-US" sz="3200"/>
              <a:t>DIKW Pyramid</a:t>
            </a:r>
          </a:p>
        </p:txBody>
      </p:sp>
      <p:sp>
        <p:nvSpPr>
          <p:cNvPr id="3" name="Content Placeholder 2">
            <a:extLst>
              <a:ext uri="{FF2B5EF4-FFF2-40B4-BE49-F238E27FC236}">
                <a16:creationId xmlns:a16="http://schemas.microsoft.com/office/drawing/2014/main" id="{94A22308-9005-45AD-A259-CB306B8AC4F0}"/>
              </a:ext>
            </a:extLst>
          </p:cNvPr>
          <p:cNvSpPr>
            <a:spLocks noGrp="1"/>
          </p:cNvSpPr>
          <p:nvPr>
            <p:ph idx="1"/>
          </p:nvPr>
        </p:nvSpPr>
        <p:spPr>
          <a:xfrm>
            <a:off x="1141412" y="2249487"/>
            <a:ext cx="4459287" cy="3965046"/>
          </a:xfrm>
        </p:spPr>
        <p:txBody>
          <a:bodyPr>
            <a:normAutofit/>
          </a:bodyPr>
          <a:lstStyle/>
          <a:p>
            <a:r>
              <a:rPr lang="en-US" sz="2000" dirty="0"/>
              <a:t>This is why data markets are so significant. You cannot gain the latter without the former, and the more you have the more potential it has.</a:t>
            </a:r>
          </a:p>
          <a:p>
            <a:r>
              <a:rPr lang="en-US" sz="2000" dirty="0"/>
              <a:t>Realizing this potential does not mean the evolution leads to sound judgement. </a:t>
            </a:r>
          </a:p>
        </p:txBody>
      </p:sp>
      <p:pic>
        <p:nvPicPr>
          <p:cNvPr id="1026" name="Picture 2">
            <a:extLst>
              <a:ext uri="{FF2B5EF4-FFF2-40B4-BE49-F238E27FC236}">
                <a16:creationId xmlns:a16="http://schemas.microsoft.com/office/drawing/2014/main" id="{CB4FC42E-CD23-4666-9BE8-38C59B90973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96000" y="1288577"/>
            <a:ext cx="5456279" cy="4255897"/>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A51672A-DD6D-4FEA-98C6-E9E5853E8A7D}"/>
              </a:ext>
            </a:extLst>
          </p:cNvPr>
          <p:cNvSpPr>
            <a:spLocks noGrp="1"/>
          </p:cNvSpPr>
          <p:nvPr>
            <p:ph type="ftr" sz="quarter" idx="11"/>
          </p:nvPr>
        </p:nvSpPr>
        <p:spPr>
          <a:xfrm>
            <a:off x="1141411" y="6340473"/>
            <a:ext cx="6239309" cy="365125"/>
          </a:xfrm>
        </p:spPr>
        <p:txBody>
          <a:bodyPr>
            <a:normAutofit/>
          </a:bodyPr>
          <a:lstStyle/>
          <a:p>
            <a:pPr defTabSz="914400">
              <a:spcAft>
                <a:spcPts val="600"/>
              </a:spcAft>
            </a:pPr>
            <a:r>
              <a:rPr lang="en-US" dirty="0"/>
              <a:t>CYB 705 – Prof. C. R. Johnson</a:t>
            </a:r>
          </a:p>
        </p:txBody>
      </p:sp>
      <p:grpSp>
        <p:nvGrpSpPr>
          <p:cNvPr id="75" name="Group 7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4" name="Date Placeholder 3">
            <a:extLst>
              <a:ext uri="{FF2B5EF4-FFF2-40B4-BE49-F238E27FC236}">
                <a16:creationId xmlns:a16="http://schemas.microsoft.com/office/drawing/2014/main" id="{FE800246-6CFA-4BCD-8833-43256333E916}"/>
              </a:ext>
            </a:extLst>
          </p:cNvPr>
          <p:cNvSpPr>
            <a:spLocks noGrp="1"/>
          </p:cNvSpPr>
          <p:nvPr>
            <p:ph type="dt" sz="half" idx="10"/>
          </p:nvPr>
        </p:nvSpPr>
        <p:spPr>
          <a:xfrm>
            <a:off x="7456921" y="6340474"/>
            <a:ext cx="2743200" cy="365125"/>
          </a:xfrm>
        </p:spPr>
        <p:txBody>
          <a:bodyPr>
            <a:normAutofit/>
          </a:bodyPr>
          <a:lstStyle/>
          <a:p>
            <a:pPr>
              <a:spcAft>
                <a:spcPts val="600"/>
              </a:spcAft>
            </a:pPr>
            <a:fld id="{B9867A03-0D75-4281-ABBC-48F8F2265ADC}" type="datetime1">
              <a:rPr lang="en-US" smtClean="0"/>
              <a:pPr>
                <a:spcAft>
                  <a:spcPts val="600"/>
                </a:spcAft>
              </a:pPr>
              <a:t>9/26/2022</a:t>
            </a:fld>
            <a:endParaRPr lang="en-US"/>
          </a:p>
        </p:txBody>
      </p:sp>
      <p:sp>
        <p:nvSpPr>
          <p:cNvPr id="6" name="Slide Number Placeholder 5">
            <a:extLst>
              <a:ext uri="{FF2B5EF4-FFF2-40B4-BE49-F238E27FC236}">
                <a16:creationId xmlns:a16="http://schemas.microsoft.com/office/drawing/2014/main" id="{8BAC5E12-F362-4BA7-A12F-D9DEB0C7D9E6}"/>
              </a:ext>
            </a:extLst>
          </p:cNvPr>
          <p:cNvSpPr>
            <a:spLocks noGrp="1"/>
          </p:cNvSpPr>
          <p:nvPr>
            <p:ph type="sldNum" sz="quarter" idx="12"/>
          </p:nvPr>
        </p:nvSpPr>
        <p:spPr>
          <a:xfrm>
            <a:off x="10276321" y="6340472"/>
            <a:ext cx="771089" cy="365125"/>
          </a:xfrm>
        </p:spPr>
        <p:txBody>
          <a:bodyPr>
            <a:normAutofit/>
          </a:bodyPr>
          <a:lstStyle/>
          <a:p>
            <a:pPr>
              <a:spcAft>
                <a:spcPts val="600"/>
              </a:spcAft>
            </a:pPr>
            <a:fld id="{DFDF98CC-160E-494C-8C3C-8CDC5FA257DE}" type="slidenum">
              <a:rPr lang="en-US" smtClean="0"/>
              <a:pPr>
                <a:spcAft>
                  <a:spcPts val="600"/>
                </a:spcAft>
              </a:pPr>
              <a:t>9</a:t>
            </a:fld>
            <a:endParaRPr lang="en-US"/>
          </a:p>
        </p:txBody>
      </p:sp>
    </p:spTree>
    <p:extLst>
      <p:ext uri="{BB962C8B-B14F-4D97-AF65-F5344CB8AC3E}">
        <p14:creationId xmlns:p14="http://schemas.microsoft.com/office/powerpoint/2010/main" val="15755924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20">
      <a:dk1>
        <a:sysClr val="windowText" lastClr="000000"/>
      </a:dk1>
      <a:lt1>
        <a:sysClr val="window" lastClr="FFFFFF"/>
      </a:lt1>
      <a:dk2>
        <a:srgbClr val="632E62"/>
      </a:dk2>
      <a:lt2>
        <a:srgbClr val="19141A"/>
      </a:lt2>
      <a:accent1>
        <a:srgbClr val="762EB1"/>
      </a:accent1>
      <a:accent2>
        <a:srgbClr val="762EB1"/>
      </a:accent2>
      <a:accent3>
        <a:srgbClr val="755DD9"/>
      </a:accent3>
      <a:accent4>
        <a:srgbClr val="665EB8"/>
      </a:accent4>
      <a:accent5>
        <a:srgbClr val="45A5ED"/>
      </a:accent5>
      <a:accent6>
        <a:srgbClr val="5982DB"/>
      </a:accent6>
      <a:hlink>
        <a:srgbClr val="E7CDE7"/>
      </a:hlink>
      <a:folHlink>
        <a:srgbClr val="D09BCF"/>
      </a:folHlink>
    </a:clrScheme>
    <a:fontScheme name="Custom 3">
      <a:majorFont>
        <a:latin typeface="Bahnschrift"/>
        <a:ea typeface=""/>
        <a:cs typeface=""/>
      </a:majorFont>
      <a:minorFont>
        <a:latin typeface="HelvLight"/>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2715</TotalTime>
  <Words>2526</Words>
  <Application>Microsoft Office PowerPoint</Application>
  <PresentationFormat>Widescreen</PresentationFormat>
  <Paragraphs>255</Paragraphs>
  <Slides>45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Bahnschrift</vt:lpstr>
      <vt:lpstr>Calibri</vt:lpstr>
      <vt:lpstr>HelvLight</vt:lpstr>
      <vt:lpstr>Circuit</vt:lpstr>
      <vt:lpstr>Module Four: Data, information, knowledge, and wisdom</vt:lpstr>
      <vt:lpstr>PowerPoint Presentation</vt:lpstr>
      <vt:lpstr>Socrates, on technology</vt:lpstr>
      <vt:lpstr>Get off my lawn!</vt:lpstr>
      <vt:lpstr>Get off my lawn!</vt:lpstr>
      <vt:lpstr>How we know what we know that we know</vt:lpstr>
      <vt:lpstr>Intelligence is not a dump stat </vt:lpstr>
      <vt:lpstr>That’s how news works</vt:lpstr>
      <vt:lpstr>DIKW Pyramid</vt:lpstr>
      <vt:lpstr>PowerPoint Presentation</vt:lpstr>
      <vt:lpstr>Information value</vt:lpstr>
      <vt:lpstr>PowerPoint Presentation</vt:lpstr>
      <vt:lpstr>Example</vt:lpstr>
      <vt:lpstr>Data becomes Information</vt:lpstr>
      <vt:lpstr>Data vs. Information</vt:lpstr>
      <vt:lpstr> Information vs. knowledge</vt:lpstr>
      <vt:lpstr>Why it matters</vt:lpstr>
      <vt:lpstr>Why it matters</vt:lpstr>
      <vt:lpstr>Intelligence is not a dump stat </vt:lpstr>
      <vt:lpstr>Making Data Useful</vt:lpstr>
      <vt:lpstr>What we do online</vt:lpstr>
      <vt:lpstr>Fruit of a Poisoned Tree</vt:lpstr>
      <vt:lpstr>PowerPoint Presentation</vt:lpstr>
      <vt:lpstr>Problem</vt:lpstr>
      <vt:lpstr>Misapplication</vt:lpstr>
      <vt:lpstr>It’s designed to bias</vt:lpstr>
      <vt:lpstr>What we see and what we know</vt:lpstr>
      <vt:lpstr>What we see and what we know</vt:lpstr>
      <vt:lpstr>Images in Communication</vt:lpstr>
      <vt:lpstr>PowerPoint Presentation</vt:lpstr>
      <vt:lpstr>PowerPoint Presentation</vt:lpstr>
      <vt:lpstr>PowerPoint Presentation</vt:lpstr>
      <vt:lpstr>PowerPoint Presentation</vt:lpstr>
      <vt:lpstr>Misinformation</vt:lpstr>
      <vt:lpstr>Inadvertent misinformation</vt:lpstr>
      <vt:lpstr>Misinterpretation</vt:lpstr>
      <vt:lpstr>Data abuse</vt:lpstr>
      <vt:lpstr>Misinformation</vt:lpstr>
      <vt:lpstr>Misinformation</vt:lpstr>
      <vt:lpstr>Misinformation</vt:lpstr>
      <vt:lpstr>Everyone’s American</vt:lpstr>
      <vt:lpstr>Internet Censorship</vt:lpstr>
      <vt:lpstr>PowerPoint Presentation</vt:lpstr>
      <vt:lpstr>PowerPoint Presentation</vt:lpstr>
      <vt:lpstr>The Limits of Free Speech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six: Data Quality, Data Value, and the CIA Triad</dc:title>
  <dc:creator>Chad Johnson</dc:creator>
  <cp:lastModifiedBy>Johnson, Chad</cp:lastModifiedBy>
  <cp:revision>10</cp:revision>
  <dcterms:created xsi:type="dcterms:W3CDTF">2020-06-28T00:01:01Z</dcterms:created>
  <dcterms:modified xsi:type="dcterms:W3CDTF">2022-09-26T16:14:58Z</dcterms:modified>
</cp:coreProperties>
</file>